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129"/>
  </p:notesMasterIdLst>
  <p:handoutMasterIdLst>
    <p:handoutMasterId r:id="rId130"/>
  </p:handoutMasterIdLst>
  <p:sldIdLst>
    <p:sldId id="1783" r:id="rId3"/>
    <p:sldId id="1973" r:id="rId4"/>
    <p:sldId id="1954" r:id="rId5"/>
    <p:sldId id="1779" r:id="rId6"/>
    <p:sldId id="1995" r:id="rId7"/>
    <p:sldId id="1996" r:id="rId8"/>
    <p:sldId id="1997" r:id="rId9"/>
    <p:sldId id="1953" r:id="rId10"/>
    <p:sldId id="1845" r:id="rId11"/>
    <p:sldId id="1847" r:id="rId12"/>
    <p:sldId id="1871" r:id="rId13"/>
    <p:sldId id="1846" r:id="rId14"/>
    <p:sldId id="1975" r:id="rId15"/>
    <p:sldId id="1976" r:id="rId16"/>
    <p:sldId id="1977" r:id="rId17"/>
    <p:sldId id="1978" r:id="rId18"/>
    <p:sldId id="1979" r:id="rId19"/>
    <p:sldId id="1980" r:id="rId20"/>
    <p:sldId id="1981" r:id="rId21"/>
    <p:sldId id="1982" r:id="rId22"/>
    <p:sldId id="1984" r:id="rId23"/>
    <p:sldId id="1985" r:id="rId24"/>
    <p:sldId id="2038" r:id="rId25"/>
    <p:sldId id="2039" r:id="rId26"/>
    <p:sldId id="2040" r:id="rId27"/>
    <p:sldId id="2041" r:id="rId28"/>
    <p:sldId id="2042" r:id="rId29"/>
    <p:sldId id="2043" r:id="rId30"/>
    <p:sldId id="2044" r:id="rId31"/>
    <p:sldId id="2045" r:id="rId32"/>
    <p:sldId id="2046" r:id="rId33"/>
    <p:sldId id="2047" r:id="rId34"/>
    <p:sldId id="2048" r:id="rId35"/>
    <p:sldId id="2049" r:id="rId36"/>
    <p:sldId id="2050" r:id="rId37"/>
    <p:sldId id="2051" r:id="rId38"/>
    <p:sldId id="2052" r:id="rId39"/>
    <p:sldId id="2053" r:id="rId40"/>
    <p:sldId id="2054" r:id="rId41"/>
    <p:sldId id="2055" r:id="rId42"/>
    <p:sldId id="2056" r:id="rId43"/>
    <p:sldId id="2057" r:id="rId44"/>
    <p:sldId id="2058" r:id="rId45"/>
    <p:sldId id="1960" r:id="rId46"/>
    <p:sldId id="1848" r:id="rId47"/>
    <p:sldId id="1841" r:id="rId48"/>
    <p:sldId id="1849" r:id="rId49"/>
    <p:sldId id="1850" r:id="rId50"/>
    <p:sldId id="1851" r:id="rId51"/>
    <p:sldId id="1857" r:id="rId52"/>
    <p:sldId id="1858" r:id="rId53"/>
    <p:sldId id="1852" r:id="rId54"/>
    <p:sldId id="1998" r:id="rId55"/>
    <p:sldId id="1999" r:id="rId56"/>
    <p:sldId id="2000" r:id="rId57"/>
    <p:sldId id="1853" r:id="rId58"/>
    <p:sldId id="1854" r:id="rId59"/>
    <p:sldId id="1872" r:id="rId60"/>
    <p:sldId id="1856" r:id="rId61"/>
    <p:sldId id="1855" r:id="rId62"/>
    <p:sldId id="2001" r:id="rId63"/>
    <p:sldId id="1843" r:id="rId64"/>
    <p:sldId id="1859" r:id="rId65"/>
    <p:sldId id="1860" r:id="rId66"/>
    <p:sldId id="1861" r:id="rId67"/>
    <p:sldId id="1862" r:id="rId68"/>
    <p:sldId id="1863" r:id="rId69"/>
    <p:sldId id="1864" r:id="rId70"/>
    <p:sldId id="1865" r:id="rId71"/>
    <p:sldId id="1866" r:id="rId72"/>
    <p:sldId id="2036" r:id="rId73"/>
    <p:sldId id="1868" r:id="rId74"/>
    <p:sldId id="1974" r:id="rId75"/>
    <p:sldId id="1992" r:id="rId76"/>
    <p:sldId id="1993" r:id="rId77"/>
    <p:sldId id="1994" r:id="rId78"/>
    <p:sldId id="2059" r:id="rId79"/>
    <p:sldId id="2060" r:id="rId80"/>
    <p:sldId id="2061" r:id="rId81"/>
    <p:sldId id="2062" r:id="rId82"/>
    <p:sldId id="1869" r:id="rId83"/>
    <p:sldId id="2066" r:id="rId84"/>
    <p:sldId id="2063" r:id="rId85"/>
    <p:sldId id="2064" r:id="rId86"/>
    <p:sldId id="2065" r:id="rId87"/>
    <p:sldId id="1961" r:id="rId88"/>
    <p:sldId id="1881" r:id="rId89"/>
    <p:sldId id="2011" r:id="rId90"/>
    <p:sldId id="2008" r:id="rId91"/>
    <p:sldId id="2009" r:id="rId92"/>
    <p:sldId id="2010" r:id="rId93"/>
    <p:sldId id="1785" r:id="rId94"/>
    <p:sldId id="1873" r:id="rId95"/>
    <p:sldId id="1786" r:id="rId96"/>
    <p:sldId id="1874" r:id="rId97"/>
    <p:sldId id="1875" r:id="rId98"/>
    <p:sldId id="1876" r:id="rId99"/>
    <p:sldId id="1878" r:id="rId100"/>
    <p:sldId id="1879" r:id="rId101"/>
    <p:sldId id="1882" r:id="rId102"/>
    <p:sldId id="1880" r:id="rId103"/>
    <p:sldId id="1883" r:id="rId104"/>
    <p:sldId id="1888" r:id="rId105"/>
    <p:sldId id="1894" r:id="rId106"/>
    <p:sldId id="1895" r:id="rId107"/>
    <p:sldId id="1896" r:id="rId108"/>
    <p:sldId id="1897" r:id="rId109"/>
    <p:sldId id="1967" r:id="rId110"/>
    <p:sldId id="1963" r:id="rId111"/>
    <p:sldId id="1986" r:id="rId112"/>
    <p:sldId id="1987" r:id="rId113"/>
    <p:sldId id="1988" r:id="rId114"/>
    <p:sldId id="1989" r:id="rId115"/>
    <p:sldId id="1990" r:id="rId116"/>
    <p:sldId id="1991" r:id="rId117"/>
    <p:sldId id="1900" r:id="rId118"/>
    <p:sldId id="1901" r:id="rId119"/>
    <p:sldId id="1902" r:id="rId120"/>
    <p:sldId id="1903" r:id="rId121"/>
    <p:sldId id="1904" r:id="rId122"/>
    <p:sldId id="1790" r:id="rId123"/>
    <p:sldId id="1791" r:id="rId124"/>
    <p:sldId id="1969" r:id="rId125"/>
    <p:sldId id="1970" r:id="rId126"/>
    <p:sldId id="1971" r:id="rId127"/>
    <p:sldId id="1968" r:id="rId1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yllabus" id="{153E0227-28CB-47FA-A017-C046B7442982}">
          <p14:sldIdLst>
            <p14:sldId id="1783"/>
            <p14:sldId id="1973"/>
            <p14:sldId id="1954"/>
            <p14:sldId id="1779"/>
            <p14:sldId id="1995"/>
            <p14:sldId id="1996"/>
            <p14:sldId id="1997"/>
            <p14:sldId id="1953"/>
            <p14:sldId id="1845"/>
            <p14:sldId id="1847"/>
            <p14:sldId id="1871"/>
            <p14:sldId id="1846"/>
            <p14:sldId id="1975"/>
            <p14:sldId id="1976"/>
            <p14:sldId id="1977"/>
            <p14:sldId id="1978"/>
            <p14:sldId id="1979"/>
            <p14:sldId id="1980"/>
            <p14:sldId id="1981"/>
            <p14:sldId id="1982"/>
            <p14:sldId id="1984"/>
            <p14:sldId id="1985"/>
            <p14:sldId id="2038"/>
            <p14:sldId id="2039"/>
            <p14:sldId id="2040"/>
            <p14:sldId id="2041"/>
            <p14:sldId id="2042"/>
            <p14:sldId id="2043"/>
            <p14:sldId id="2044"/>
            <p14:sldId id="2045"/>
            <p14:sldId id="2046"/>
            <p14:sldId id="2047"/>
            <p14:sldId id="2048"/>
            <p14:sldId id="2049"/>
            <p14:sldId id="2050"/>
            <p14:sldId id="2051"/>
            <p14:sldId id="2052"/>
            <p14:sldId id="2053"/>
            <p14:sldId id="2054"/>
            <p14:sldId id="2055"/>
            <p14:sldId id="2056"/>
            <p14:sldId id="2057"/>
            <p14:sldId id="2058"/>
            <p14:sldId id="1960"/>
            <p14:sldId id="1848"/>
            <p14:sldId id="1841"/>
            <p14:sldId id="1849"/>
            <p14:sldId id="1850"/>
            <p14:sldId id="1851"/>
            <p14:sldId id="1857"/>
            <p14:sldId id="1858"/>
            <p14:sldId id="1852"/>
            <p14:sldId id="1998"/>
            <p14:sldId id="1999"/>
            <p14:sldId id="2000"/>
            <p14:sldId id="1853"/>
            <p14:sldId id="1854"/>
            <p14:sldId id="1872"/>
            <p14:sldId id="1856"/>
            <p14:sldId id="1855"/>
            <p14:sldId id="2001"/>
            <p14:sldId id="1843"/>
            <p14:sldId id="1859"/>
            <p14:sldId id="1860"/>
            <p14:sldId id="1861"/>
            <p14:sldId id="1862"/>
            <p14:sldId id="1863"/>
            <p14:sldId id="1864"/>
            <p14:sldId id="1865"/>
            <p14:sldId id="1866"/>
            <p14:sldId id="2036"/>
            <p14:sldId id="1868"/>
            <p14:sldId id="1974"/>
            <p14:sldId id="1992"/>
            <p14:sldId id="1993"/>
            <p14:sldId id="1994"/>
            <p14:sldId id="2059"/>
            <p14:sldId id="2060"/>
            <p14:sldId id="2061"/>
            <p14:sldId id="2062"/>
            <p14:sldId id="1869"/>
            <p14:sldId id="2066"/>
            <p14:sldId id="2063"/>
            <p14:sldId id="2064"/>
            <p14:sldId id="2065"/>
            <p14:sldId id="1961"/>
            <p14:sldId id="1881"/>
            <p14:sldId id="2011"/>
            <p14:sldId id="2008"/>
            <p14:sldId id="2009"/>
            <p14:sldId id="2010"/>
            <p14:sldId id="1785"/>
            <p14:sldId id="1873"/>
            <p14:sldId id="1786"/>
            <p14:sldId id="1874"/>
            <p14:sldId id="1875"/>
            <p14:sldId id="1876"/>
            <p14:sldId id="1878"/>
            <p14:sldId id="1879"/>
            <p14:sldId id="1882"/>
            <p14:sldId id="1880"/>
            <p14:sldId id="1883"/>
            <p14:sldId id="1888"/>
            <p14:sldId id="1894"/>
            <p14:sldId id="1895"/>
            <p14:sldId id="1896"/>
            <p14:sldId id="1897"/>
            <p14:sldId id="1967"/>
            <p14:sldId id="1963"/>
            <p14:sldId id="1986"/>
            <p14:sldId id="1987"/>
            <p14:sldId id="1988"/>
            <p14:sldId id="1989"/>
            <p14:sldId id="1990"/>
            <p14:sldId id="1991"/>
            <p14:sldId id="1900"/>
            <p14:sldId id="1901"/>
            <p14:sldId id="1902"/>
            <p14:sldId id="1903"/>
            <p14:sldId id="1904"/>
            <p14:sldId id="1790"/>
            <p14:sldId id="1791"/>
            <p14:sldId id="1969"/>
            <p14:sldId id="1970"/>
            <p14:sldId id="1971"/>
            <p14:sldId id="1968"/>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1D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7" autoAdjust="0"/>
    <p:restoredTop sz="90941" autoAdjust="0"/>
  </p:normalViewPr>
  <p:slideViewPr>
    <p:cSldViewPr>
      <p:cViewPr>
        <p:scale>
          <a:sx n="72" d="100"/>
          <a:sy n="72" d="100"/>
        </p:scale>
        <p:origin x="-1128" y="-2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handoutMaster" Target="handoutMasters/handoutMaster1.xml"/><Relationship Id="rId131" Type="http://schemas.openxmlformats.org/officeDocument/2006/relationships/printerSettings" Target="printerSettings/printerSettings1.bin"/><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5936A0FE-78A6-4C94-A477-5589354F84FC}" type="datetimeFigureOut">
              <a:rPr lang="en-US" smtClean="0"/>
              <a:t>25/07/15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79B2E56B-E9DA-4D9F-BE45-1726618D2C48}" type="slidenum">
              <a:rPr lang="en-US" smtClean="0"/>
              <a:t>‹#›</a:t>
            </a:fld>
            <a:endParaRPr lang="en-US"/>
          </a:p>
        </p:txBody>
      </p:sp>
    </p:spTree>
    <p:extLst>
      <p:ext uri="{BB962C8B-B14F-4D97-AF65-F5344CB8AC3E}">
        <p14:creationId xmlns:p14="http://schemas.microsoft.com/office/powerpoint/2010/main" val="11012045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5DB22151-7E4A-4BA3-A16C-698F065919DB}" type="datetimeFigureOut">
              <a:rPr lang="en-US" smtClean="0"/>
              <a:t>25/07/15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EF49AFE-DC4F-40BB-B5EC-09971152433D}" type="slidenum">
              <a:rPr lang="en-US" smtClean="0"/>
              <a:t>‹#›</a:t>
            </a:fld>
            <a:endParaRPr lang="en-US"/>
          </a:p>
        </p:txBody>
      </p:sp>
    </p:spTree>
    <p:extLst>
      <p:ext uri="{BB962C8B-B14F-4D97-AF65-F5344CB8AC3E}">
        <p14:creationId xmlns:p14="http://schemas.microsoft.com/office/powerpoint/2010/main" val="324544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121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122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123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29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39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46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57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69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79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89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90</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11</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92</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93</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94</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95</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96</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97</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98</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99</a:t>
            </a:fld>
            <a:endParaRPr lang="en-US"/>
          </a:p>
        </p:txBody>
      </p:sp>
    </p:spTree>
    <p:extLst>
      <p:ext uri="{BB962C8B-B14F-4D97-AF65-F5344CB8AC3E}">
        <p14:creationId xmlns:p14="http://schemas.microsoft.com/office/powerpoint/2010/main" val="2446487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4464877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F49AFE-DC4F-40BB-B5EC-09971152433D}" type="slidenum">
              <a:rPr lang="en-US" smtClean="0"/>
              <a:t>101</a:t>
            </a:fld>
            <a:endParaRPr lang="en-US"/>
          </a:p>
        </p:txBody>
      </p:sp>
    </p:spTree>
    <p:extLst>
      <p:ext uri="{BB962C8B-B14F-4D97-AF65-F5344CB8AC3E}">
        <p14:creationId xmlns:p14="http://schemas.microsoft.com/office/powerpoint/2010/main" val="244648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1"/>
      </p:bgRef>
    </p:bg>
    <p:spTree>
      <p:nvGrpSpPr>
        <p:cNvPr id="1" name=""/>
        <p:cNvGrpSpPr/>
        <p:nvPr/>
      </p:nvGrpSpPr>
      <p:grpSpPr>
        <a:xfrm>
          <a:off x="0" y="0"/>
          <a:ext cx="0" cy="0"/>
          <a:chOff x="0" y="0"/>
          <a:chExt cx="0" cy="0"/>
        </a:xfrm>
      </p:grpSpPr>
      <p:sp>
        <p:nvSpPr>
          <p:cNvPr id="54" name="Freeform 6"/>
          <p:cNvSpPr/>
          <p:nvPr userDrawn="1"/>
        </p:nvSpPr>
        <p:spPr bwMode="auto">
          <a:xfrm>
            <a:off x="0" y="-3175"/>
            <a:ext cx="9146382"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55" name="Title 1"/>
          <p:cNvSpPr>
            <a:spLocks noGrp="1"/>
          </p:cNvSpPr>
          <p:nvPr>
            <p:ph type="ctrTitle"/>
          </p:nvPr>
        </p:nvSpPr>
        <p:spPr>
          <a:xfrm>
            <a:off x="607672" y="1449174"/>
            <a:ext cx="7931065" cy="2971051"/>
          </a:xfrm>
          <a:prstGeom prst="rect">
            <a:avLst/>
          </a:prstGeom>
        </p:spPr>
        <p:txBody>
          <a:bodyPr anchor="ctr"/>
          <a:lstStyle>
            <a:lvl1pPr>
              <a:defRPr sz="540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rPr>
              <a:t>Click to edit Master title style</a:t>
            </a:r>
            <a:endParaRPr kumimoji="0" lang="en-US" sz="54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56" name="Subtitle 2"/>
          <p:cNvSpPr>
            <a:spLocks noGrp="1"/>
          </p:cNvSpPr>
          <p:nvPr>
            <p:ph type="subTitle" idx="1"/>
          </p:nvPr>
        </p:nvSpPr>
        <p:spPr>
          <a:xfrm>
            <a:off x="607672" y="5280847"/>
            <a:ext cx="7931065" cy="434974"/>
          </a:xfrm>
          <a:prstGeom prst="rect">
            <a:avLst/>
          </a:prstGeom>
          <a:effectLst/>
        </p:spPr>
        <p:txBody>
          <a:bodyPr anchor="t"/>
          <a:lstStyle>
            <a:lvl1pPr marL="0" indent="0" algn="l">
              <a:buNone/>
              <a:defRPr>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subtitle style</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58" name="Footer Placeholder 4"/>
          <p:cNvSpPr>
            <a:spLocks noGrp="1"/>
          </p:cNvSpPr>
          <p:nvPr>
            <p:ph type="ftr" sz="quarter" idx="11"/>
          </p:nvPr>
        </p:nvSpPr>
        <p:spPr>
          <a:xfrm>
            <a:off x="338724" y="6041389"/>
            <a:ext cx="6484929" cy="36512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6261" y="6124074"/>
            <a:ext cx="1501333" cy="555456"/>
          </a:xfrm>
          <a:prstGeom prst="rect">
            <a:avLst/>
          </a:prstGeom>
        </p:spPr>
      </p:pic>
    </p:spTree>
    <p:extLst>
      <p:ext uri="{BB962C8B-B14F-4D97-AF65-F5344CB8AC3E}">
        <p14:creationId xmlns:p14="http://schemas.microsoft.com/office/powerpoint/2010/main" val="330391243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slow">
    <p:wip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183027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264911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3817068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19116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135576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76200"/>
            <a:ext cx="9220200" cy="6934200"/>
          </a:xfrm>
          <a:prstGeom prst="rect">
            <a:avLst/>
          </a:prstGeom>
          <a:solidFill>
            <a:schemeClr val="tx1"/>
          </a:solidFill>
          <a:ln>
            <a:noFill/>
          </a:ln>
          <a:extLst/>
        </p:spPr>
      </p:pic>
      <p:sp>
        <p:nvSpPr>
          <p:cNvPr id="8" name="Rectangle 7"/>
          <p:cNvSpPr/>
          <p:nvPr userDrawn="1"/>
        </p:nvSpPr>
        <p:spPr>
          <a:xfrm>
            <a:off x="-68501" y="6172200"/>
            <a:ext cx="9212501" cy="685800"/>
          </a:xfrm>
          <a:prstGeom prst="rect">
            <a:avLst/>
          </a:prstGeom>
          <a:solidFill>
            <a:srgbClr val="631D1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81400" y="6172200"/>
            <a:ext cx="2001256" cy="555456"/>
          </a:xfrm>
          <a:prstGeom prst="rect">
            <a:avLst/>
          </a:prstGeom>
        </p:spPr>
      </p:pic>
    </p:spTree>
    <p:extLst>
      <p:ext uri="{BB962C8B-B14F-4D97-AF65-F5344CB8AC3E}">
        <p14:creationId xmlns:p14="http://schemas.microsoft.com/office/powerpoint/2010/main" val="2842297638"/>
      </p:ext>
    </p:extLst>
  </p:cSld>
  <p:clrMapOvr>
    <a:masterClrMapping/>
  </p:clrMapOvr>
  <p:transition xmlns:p14="http://schemas.microsoft.com/office/powerpoint/2010/mai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Freeform 6"/>
          <p:cNvSpPr/>
          <p:nvPr userDrawn="1"/>
        </p:nvSpPr>
        <p:spPr bwMode="auto">
          <a:xfrm>
            <a:off x="5956" y="0"/>
            <a:ext cx="9146382" cy="68580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sp>
        <p:nvSpPr>
          <p:cNvPr id="10" name="Title 1"/>
          <p:cNvSpPr>
            <a:spLocks noGrp="1"/>
          </p:cNvSpPr>
          <p:nvPr>
            <p:ph type="title"/>
          </p:nvPr>
        </p:nvSpPr>
        <p:spPr>
          <a:xfrm>
            <a:off x="606468" y="0"/>
            <a:ext cx="7931064" cy="1219200"/>
          </a:xfrm>
          <a:prstGeom prst="rect">
            <a:avLst/>
          </a:prstGeom>
        </p:spPr>
        <p:txBody>
          <a:bodyPr anchor="ctr">
            <a:normAutofit/>
          </a:bodyPr>
          <a:lstStyle>
            <a:lvl1pPr marL="0" marR="0" indent="0" algn="l" defTabSz="914400" eaLnBrk="1" fontAlgn="auto" latinLnBrk="0" hangingPunct="1">
              <a:lnSpc>
                <a:spcPct val="100000"/>
              </a:lnSpc>
              <a:spcBef>
                <a:spcPts val="0"/>
              </a:spcBef>
              <a:spcAft>
                <a:spcPts val="0"/>
              </a:spcAft>
              <a:buClrTx/>
              <a:buSzTx/>
              <a:buFontTx/>
              <a:buNone/>
              <a:tabLst/>
              <a:defRPr sz="4000" b="1">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kumimoji="0" lang="en-US" sz="18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Arial" panose="020B0604020202020204" pitchFamily="34" charset="0"/>
              <a:cs typeface="Arial" panose="020B0604020202020204" pitchFamily="34" charset="0"/>
            </a:endParaRPr>
          </a:p>
        </p:txBody>
      </p:sp>
      <p:sp>
        <p:nvSpPr>
          <p:cNvPr id="11" name="Content Placeholder 2"/>
          <p:cNvSpPr>
            <a:spLocks noGrp="1"/>
          </p:cNvSpPr>
          <p:nvPr>
            <p:ph idx="1"/>
          </p:nvPr>
        </p:nvSpPr>
        <p:spPr>
          <a:xfrm>
            <a:off x="593950" y="2222287"/>
            <a:ext cx="7917992" cy="3636511"/>
          </a:xfrm>
          <a:prstGeom prst="rect">
            <a:avLst/>
          </a:prstGeom>
          <a:effectLst/>
        </p:spPr>
        <p:txBody>
          <a:bodyPr anchor="ctr"/>
          <a:lstStyle>
            <a:lvl1pPr marL="342900" indent="-342900">
              <a:buFontTx/>
              <a:buBlip>
                <a:blip r:embed="rId3"/>
              </a:buBlip>
              <a:defRPr>
                <a:solidFill>
                  <a:schemeClr val="bg1"/>
                </a:solidFill>
                <a:latin typeface="Arial" panose="020B0604020202020204" pitchFamily="34" charset="0"/>
                <a:cs typeface="Arial" panose="020B0604020202020204" pitchFamily="34" charset="0"/>
              </a:defRPr>
            </a:lvl1pPr>
            <a:lvl2pPr marL="742950" indent="-285750">
              <a:buFontTx/>
              <a:buBlip>
                <a:blip r:embed="rId3"/>
              </a:buBlip>
              <a:defRPr>
                <a:solidFill>
                  <a:schemeClr val="bg1"/>
                </a:solidFill>
                <a:latin typeface="Arial" panose="020B0604020202020204" pitchFamily="34" charset="0"/>
                <a:cs typeface="Arial" panose="020B0604020202020204" pitchFamily="34" charset="0"/>
              </a:defRPr>
            </a:lvl2pPr>
            <a:lvl3pPr marL="1143000" indent="-228600">
              <a:buFontTx/>
              <a:buBlip>
                <a:blip r:embed="rId3"/>
              </a:buBlip>
              <a:defRPr>
                <a:solidFill>
                  <a:schemeClr val="bg1"/>
                </a:solidFill>
                <a:latin typeface="Arial" panose="020B0604020202020204" pitchFamily="34" charset="0"/>
                <a:cs typeface="Arial" panose="020B0604020202020204" pitchFamily="34" charset="0"/>
              </a:defRPr>
            </a:lvl3pPr>
            <a:lvl4pPr marL="1600200" indent="-228600">
              <a:buFontTx/>
              <a:buBlip>
                <a:blip r:embed="rId3"/>
              </a:buBlip>
              <a:defRPr>
                <a:solidFill>
                  <a:schemeClr val="bg1"/>
                </a:solidFill>
                <a:latin typeface="Arial" panose="020B0604020202020204" pitchFamily="34" charset="0"/>
                <a:cs typeface="Arial" panose="020B0604020202020204" pitchFamily="34" charset="0"/>
              </a:defRPr>
            </a:lvl4pPr>
            <a:lvl5pPr marL="2057400" indent="-228600">
              <a:buFontTx/>
              <a:buBlip>
                <a:blip r:embed="rId3"/>
              </a:buBlip>
              <a:defRPr>
                <a:solidFill>
                  <a:schemeClr val="bg1"/>
                </a:solidFill>
                <a:latin typeface="Arial" panose="020B0604020202020204" pitchFamily="34" charset="0"/>
                <a:cs typeface="Arial" panose="020B0604020202020204" pitchFamily="34" charset="0"/>
              </a:defRPr>
            </a:lvl5pPr>
          </a:lstStyle>
          <a:p>
            <a:pPr marL="342900" marR="0" lvl="0" indent="-3429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Click to edit Master text styles</a:t>
            </a:r>
          </a:p>
          <a:p>
            <a:pPr marL="742950" marR="0" lvl="1" indent="-28575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Second level</a:t>
            </a:r>
          </a:p>
          <a:p>
            <a:pPr marL="1143000" marR="0" lvl="2"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Third level</a:t>
            </a:r>
          </a:p>
          <a:p>
            <a:pPr marL="1600200" marR="0" lvl="3"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Fourth level</a:t>
            </a:r>
          </a:p>
          <a:p>
            <a:pPr marL="2057400" marR="0" lvl="4" indent="-228600" defTabSz="914400" eaLnBrk="1" fontAlgn="auto" latinLnBrk="0" hangingPunct="1">
              <a:lnSpc>
                <a:spcPct val="100000"/>
              </a:lnSpc>
              <a:spcBef>
                <a:spcPts val="0"/>
              </a:spcBef>
              <a:spcAft>
                <a:spcPts val="0"/>
              </a:spcAft>
              <a:buClrTx/>
              <a:buSzTx/>
              <a:buFontTx/>
              <a:buBlip>
                <a:blip r:embed="rId3"/>
              </a:buBlip>
              <a:tabLst/>
              <a:defRPr/>
            </a:pPr>
            <a:r>
              <a:rPr kumimoji="0" lang="en-US" sz="1800" b="0" i="0" u="none" strike="noStrike" kern="0" cap="none" spc="0" normalizeH="0" baseline="0" noProof="0" dirty="0" smtClean="0">
                <a:ln>
                  <a:noFill/>
                </a:ln>
                <a:solidFill>
                  <a:sysClr val="windowText" lastClr="000000"/>
                </a:solidFill>
                <a:effectLst/>
                <a:uLnTx/>
                <a:uFillTx/>
                <a:latin typeface="Arial" panose="020B0604020202020204" pitchFamily="34" charset="0"/>
                <a:cs typeface="Arial" panose="020B0604020202020204" pitchFamily="34" charset="0"/>
              </a:rPr>
              <a:t>Fifth level</a:t>
            </a: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2" name="Date Placeholder 3"/>
          <p:cNvSpPr>
            <a:spLocks noGrp="1"/>
          </p:cNvSpPr>
          <p:nvPr>
            <p:ph type="dt" sz="half" idx="10"/>
          </p:nvPr>
        </p:nvSpPr>
        <p:spPr>
          <a:xfrm>
            <a:off x="6982549" y="6041389"/>
            <a:ext cx="1008042" cy="365125"/>
          </a:xfrm>
          <a:prstGeom prst="rect">
            <a:avLst/>
          </a:prstGeom>
        </p:spPr>
        <p:txBody>
          <a:bodyPr/>
          <a:lstStyle/>
          <a:p>
            <a:pPr>
              <a:defRPr/>
            </a:pPr>
            <a:fld id="{C92D1819-8518-4024-BA0A-DFFD15432099}" type="datetimeFigureOut">
              <a:rPr lang="en-US" kern="0" smtClean="0">
                <a:solidFill>
                  <a:sysClr val="windowText" lastClr="000000"/>
                </a:solidFill>
                <a:latin typeface="Calibri"/>
              </a:rPr>
              <a:pPr>
                <a:defRPr/>
              </a:pPr>
              <a:t>25/07/15</a:t>
            </a:fld>
            <a:endParaRPr lang="en-US" kern="0">
              <a:solidFill>
                <a:sysClr val="windowText" lastClr="000000"/>
              </a:solidFill>
              <a:latin typeface="Calibri"/>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01750" y="228600"/>
            <a:ext cx="1405153" cy="62435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40664904"/>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16864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410077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45864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290590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220550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D4564D3D-8935-C242-9C2C-241122933AFB}" type="slidenum">
              <a:rPr lang="en-US" smtClean="0"/>
              <a:t>‹#›</a:t>
            </a:fld>
            <a:endParaRPr lang="en-US"/>
          </a:p>
        </p:txBody>
      </p:sp>
    </p:spTree>
    <p:extLst>
      <p:ext uri="{BB962C8B-B14F-4D97-AF65-F5344CB8AC3E}">
        <p14:creationId xmlns:p14="http://schemas.microsoft.com/office/powerpoint/2010/main" val="1877572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jpeg"/><Relationship Id="rId7" Type="http://schemas.openxmlformats.org/officeDocument/2006/relationships/image" Target="../media/image3.png"/><Relationship Id="rId8"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white">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solidFill>
                <a:prstClr val="white">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2ABCB4A-7F20-4B37-83EB-C6072449E27D}" type="slidenum">
              <a:rPr lang="en-US">
                <a:solidFill>
                  <a:prstClr val="white">
                    <a:tint val="75000"/>
                  </a:prstClr>
                </a:solidFill>
              </a:rPr>
              <a:pPr>
                <a:defRPr/>
              </a:pPr>
              <a:t>‹#›</a:t>
            </a:fld>
            <a:endParaRPr lang="en-US">
              <a:solidFill>
                <a:prstClr val="white">
                  <a:tint val="75000"/>
                </a:prstClr>
              </a:solidFill>
            </a:endParaRPr>
          </a:p>
        </p:txBody>
      </p:sp>
      <p:pic>
        <p:nvPicPr>
          <p:cNvPr id="1031" name="Picture 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200" y="-28575"/>
            <a:ext cx="92202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352800" y="762000"/>
            <a:ext cx="2001256" cy="555456"/>
          </a:xfrm>
          <a:prstGeom prst="rect">
            <a:avLst/>
          </a:prstGeom>
        </p:spPr>
      </p:pic>
      <p:sp>
        <p:nvSpPr>
          <p:cNvPr id="11" name="Freeform 6"/>
          <p:cNvSpPr/>
          <p:nvPr userDrawn="1"/>
        </p:nvSpPr>
        <p:spPr bwMode="auto">
          <a:xfrm>
            <a:off x="-36000" y="0"/>
            <a:ext cx="9180000" cy="686117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8">
              <a:duotone>
                <a:srgbClr val="900000">
                  <a:tint val="98000"/>
                  <a:lumMod val="102000"/>
                </a:srgbClr>
                <a:srgbClr val="900000">
                  <a:shade val="98000"/>
                  <a:lumMod val="98000"/>
                </a:srgbClr>
              </a:duotone>
            </a:blip>
            <a:tile tx="0" ty="0" sx="100000" sy="100000" flip="none" algn="tl"/>
          </a:blipFill>
          <a:ln w="9525" cap="rnd" cmpd="sng" algn="ctr">
            <a:solidFill>
              <a:srgbClr val="900000"/>
            </a:solidFill>
            <a:prstDash val="solid"/>
          </a:ln>
          <a:effectLst/>
          <a:extLst/>
        </p:spPr>
      </p:sp>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162800" y="34547"/>
            <a:ext cx="1981200" cy="733186"/>
          </a:xfrm>
          <a:prstGeom prst="rect">
            <a:avLst/>
          </a:prstGeom>
        </p:spPr>
      </p:pic>
      <p:sp>
        <p:nvSpPr>
          <p:cNvPr id="2" name="Rectangle 1"/>
          <p:cNvSpPr/>
          <p:nvPr userDrawn="1"/>
        </p:nvSpPr>
        <p:spPr>
          <a:xfrm>
            <a:off x="0" y="6477000"/>
            <a:ext cx="914400" cy="381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796666"/>
      </p:ext>
    </p:extLst>
  </p:cSld>
  <p:clrMap bg1="dk1" tx1="lt1" bg2="dk2" tx2="lt2" accent1="accent1" accent2="accent2" accent3="accent3" accent4="accent4" accent5="accent5" accent6="accent6" hlink="hlink" folHlink="folHlink"/>
  <p:sldLayoutIdLst>
    <p:sldLayoutId id="2147483678" r:id="rId1"/>
    <p:sldLayoutId id="2147483661" r:id="rId2"/>
    <p:sldLayoutId id="2147483665" r:id="rId3"/>
  </p:sldLayoutIdLst>
  <p:transition xmlns:p14="http://schemas.microsoft.com/office/powerpoint/2010/main" spd="slow">
    <p:wipe/>
  </p:transition>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564D3D-8935-C242-9C2C-241122933AFB}" type="slidenum">
              <a:rPr lang="en-US" smtClean="0"/>
              <a:t>‹#›</a:t>
            </a:fld>
            <a:endParaRPr lang="en-US"/>
          </a:p>
        </p:txBody>
      </p:sp>
    </p:spTree>
    <p:extLst>
      <p:ext uri="{BB962C8B-B14F-4D97-AF65-F5344CB8AC3E}">
        <p14:creationId xmlns:p14="http://schemas.microsoft.com/office/powerpoint/2010/main" val="38855454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5.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8.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69.png"/><Relationship Id="rId5" Type="http://schemas.openxmlformats.org/officeDocument/2006/relationships/image" Target="../media/image55.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4.png"/></Relationships>
</file>

<file path=ppt/slides/_rels/slide8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4.png"/></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Activities </a:t>
            </a:r>
            <a:endParaRPr lang="en-US" sz="4000" dirty="0">
              <a:latin typeface="Arial" pitchFamily="34" charset="0"/>
              <a:cs typeface="Arial" pitchFamily="34" charset="0"/>
            </a:endParaRPr>
          </a:p>
        </p:txBody>
      </p:sp>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22779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rgbClr val="000000"/>
                </a:solidFill>
              </a:rPr>
              <a:t>An </a:t>
            </a:r>
            <a:r>
              <a:rPr lang="en-US" sz="2400" dirty="0">
                <a:solidFill>
                  <a:srgbClr val="000000"/>
                </a:solidFill>
              </a:rPr>
              <a:t>application usually consists of multiple activities that are loosely bound to each other. </a:t>
            </a:r>
          </a:p>
          <a:p>
            <a:pPr marL="342900" indent="-342900">
              <a:spcBef>
                <a:spcPct val="20000"/>
              </a:spcBef>
              <a:spcAft>
                <a:spcPts val="600"/>
              </a:spcAft>
              <a:buBlip>
                <a:blip r:embed="rId4"/>
              </a:buBlip>
            </a:pPr>
            <a:r>
              <a:rPr lang="en-US" sz="2400" dirty="0" smtClean="0">
                <a:solidFill>
                  <a:srgbClr val="000000"/>
                </a:solidFill>
              </a:rPr>
              <a:t>Typically</a:t>
            </a:r>
            <a:r>
              <a:rPr lang="en-US" sz="2400" dirty="0">
                <a:solidFill>
                  <a:srgbClr val="000000"/>
                </a:solidFill>
              </a:rPr>
              <a:t>, one activity in an application is specified as the "main" activity, which is presented to the user when launching the application for the first time.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Each </a:t>
            </a:r>
            <a:r>
              <a:rPr lang="en-US" sz="2400" dirty="0">
                <a:solidFill>
                  <a:srgbClr val="000000"/>
                </a:solidFill>
              </a:rPr>
              <a:t>activity can then start another activity in order to perform different actions. </a:t>
            </a:r>
            <a:endParaRPr lang="en-US" sz="2400" dirty="0" smtClean="0">
              <a:solidFill>
                <a:srgbClr val="000000"/>
              </a:solidFill>
            </a:endParaRPr>
          </a:p>
          <a:p>
            <a:pPr>
              <a:spcBef>
                <a:spcPct val="20000"/>
              </a:spcBef>
              <a:spcAft>
                <a:spcPts val="600"/>
              </a:spcAft>
            </a:pPr>
            <a:endParaRPr lang="en-US" sz="2400" dirty="0">
              <a:solidFill>
                <a:schemeClr val="bg1"/>
              </a:solidFill>
            </a:endParaRPr>
          </a:p>
          <a:p>
            <a:pPr marL="342900" lvl="0" indent="-342900">
              <a:spcBef>
                <a:spcPct val="20000"/>
              </a:spcBef>
              <a:spcAft>
                <a:spcPts val="600"/>
              </a:spcAft>
              <a:buBlip>
                <a:blip r:embed="rId4"/>
              </a:buBlip>
            </a:pPr>
            <a:endParaRPr lang="en-US" sz="2000" b="1" dirty="0" smtClean="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noProof="0" dirty="0" smtClean="0">
                <a:solidFill>
                  <a:prstClr val="black"/>
                </a:solidFill>
                <a:latin typeface="Arial" pitchFamily="34" charset="0"/>
                <a:ea typeface="+mj-ea"/>
                <a:cs typeface="Arial" pitchFamily="34" charset="0"/>
              </a:rPr>
              <a:t>Multiple Activities</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91824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1</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100</a:t>
            </a:fld>
            <a:endParaRPr lang="en-US" sz="1000" dirty="0">
              <a:solidFill>
                <a:prstClr val="white"/>
              </a:solidFill>
              <a:latin typeface="Arial" pitchFamily="34" charset="0"/>
              <a:cs typeface="Arial" pitchFamily="34" charset="0"/>
            </a:endParaRPr>
          </a:p>
        </p:txBody>
      </p:sp>
      <p:pic>
        <p:nvPicPr>
          <p:cNvPr id="5" name="Picture 4" descr="contac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990600"/>
            <a:ext cx="2410558" cy="3581400"/>
          </a:xfrm>
          <a:prstGeom prst="rect">
            <a:avLst/>
          </a:prstGeom>
        </p:spPr>
      </p:pic>
      <p:pic>
        <p:nvPicPr>
          <p:cNvPr id="12" name="Picture 11" descr="contact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990600"/>
            <a:ext cx="2209800" cy="3519310"/>
          </a:xfrm>
          <a:prstGeom prst="rect">
            <a:avLst/>
          </a:prstGeom>
        </p:spPr>
      </p:pic>
      <p:sp>
        <p:nvSpPr>
          <p:cNvPr id="15" name="Right Arrow 14"/>
          <p:cNvSpPr/>
          <p:nvPr/>
        </p:nvSpPr>
        <p:spPr>
          <a:xfrm>
            <a:off x="2895600" y="2743200"/>
            <a:ext cx="36576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828800" y="4876800"/>
            <a:ext cx="5943600" cy="914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Intent intent = new Intent(</a:t>
            </a:r>
            <a:r>
              <a:rPr lang="en-US" sz="2000" dirty="0" err="1"/>
              <a:t>this</a:t>
            </a:r>
            <a:r>
              <a:rPr lang="en-US" sz="2000" dirty="0" err="1" smtClean="0"/>
              <a:t>,AddContacts.class</a:t>
            </a:r>
            <a:r>
              <a:rPr lang="en-US" sz="2000" dirty="0"/>
              <a:t>);</a:t>
            </a:r>
          </a:p>
          <a:p>
            <a:pPr algn="ctr"/>
            <a:r>
              <a:rPr lang="en-US" sz="2000" dirty="0" err="1">
                <a:solidFill>
                  <a:srgbClr val="FFFF00"/>
                </a:solidFill>
              </a:rPr>
              <a:t>startActivity</a:t>
            </a:r>
            <a:r>
              <a:rPr lang="en-US" sz="2000" dirty="0">
                <a:solidFill>
                  <a:srgbClr val="FFFF00"/>
                </a:solidFill>
              </a:rPr>
              <a:t>(intent);</a:t>
            </a:r>
          </a:p>
        </p:txBody>
      </p:sp>
      <p:sp>
        <p:nvSpPr>
          <p:cNvPr id="16" name="Rectangle 15"/>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7363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b="1" dirty="0" smtClean="0">
                <a:solidFill>
                  <a:srgbClr val="000000"/>
                </a:solidFill>
              </a:rPr>
              <a:t>You </a:t>
            </a:r>
            <a:r>
              <a:rPr lang="en-US" sz="2400" b="1" dirty="0">
                <a:solidFill>
                  <a:srgbClr val="000000"/>
                </a:solidFill>
              </a:rPr>
              <a:t>can shut down an activity by calling its finish() method. </a:t>
            </a:r>
            <a:endParaRPr lang="en-US" sz="2400" b="1" dirty="0" smtClean="0">
              <a:solidFill>
                <a:srgbClr val="000000"/>
              </a:solidFill>
            </a:endParaRPr>
          </a:p>
          <a:p>
            <a:pPr marL="342900" indent="-342900">
              <a:spcBef>
                <a:spcPct val="20000"/>
              </a:spcBef>
              <a:buBlip>
                <a:blip r:embed="rId4"/>
              </a:buBlip>
            </a:pPr>
            <a:endParaRPr lang="en-US" sz="2400" b="1" dirty="0">
              <a:solidFill>
                <a:srgbClr val="000000"/>
              </a:solidFill>
            </a:endParaRPr>
          </a:p>
          <a:p>
            <a:pPr marL="342900" indent="-342900">
              <a:spcBef>
                <a:spcPct val="20000"/>
              </a:spcBef>
              <a:buBlip>
                <a:blip r:embed="rId4"/>
              </a:buBlip>
            </a:pPr>
            <a:r>
              <a:rPr lang="en-US" sz="2400" b="1" dirty="0" smtClean="0">
                <a:solidFill>
                  <a:srgbClr val="000000"/>
                </a:solidFill>
              </a:rPr>
              <a:t>You </a:t>
            </a:r>
            <a:r>
              <a:rPr lang="en-US" sz="2400" b="1" dirty="0">
                <a:solidFill>
                  <a:srgbClr val="000000"/>
                </a:solidFill>
              </a:rPr>
              <a:t>can also shut down a separate activity that you previously started by </a:t>
            </a:r>
            <a:r>
              <a:rPr lang="en-US" sz="2400" b="1" dirty="0" smtClean="0">
                <a:solidFill>
                  <a:srgbClr val="000000"/>
                </a:solidFill>
              </a:rPr>
              <a:t>calling </a:t>
            </a:r>
            <a:r>
              <a:rPr lang="en-US" sz="2400" b="1" dirty="0" err="1">
                <a:solidFill>
                  <a:srgbClr val="000000"/>
                </a:solidFill>
              </a:rPr>
              <a:t>finishActivity</a:t>
            </a:r>
            <a:r>
              <a:rPr lang="en-US" sz="2400" b="1" dirty="0">
                <a:solidFill>
                  <a:srgbClr val="000000"/>
                </a:solidFill>
              </a:rPr>
              <a: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Shutting Down an Activity</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101</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8890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Close the Application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102</a:t>
            </a:fld>
            <a:endParaRPr lang="en-US" sz="1000" dirty="0">
              <a:solidFill>
                <a:prstClr val="white"/>
              </a:solidFill>
              <a:latin typeface="Arial" pitchFamily="34" charset="0"/>
              <a:cs typeface="Arial" pitchFamily="34" charset="0"/>
            </a:endParaRPr>
          </a:p>
        </p:txBody>
      </p:sp>
      <p:pic>
        <p:nvPicPr>
          <p:cNvPr id="16" name="Picture 15" descr="ms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1447800"/>
            <a:ext cx="2362200" cy="3872592"/>
          </a:xfrm>
          <a:prstGeom prst="rect">
            <a:avLst/>
          </a:prstGeom>
        </p:spPr>
      </p:pic>
      <p:sp>
        <p:nvSpPr>
          <p:cNvPr id="19" name="Right Arrow 18"/>
          <p:cNvSpPr/>
          <p:nvPr/>
        </p:nvSpPr>
        <p:spPr>
          <a:xfrm>
            <a:off x="3048000" y="2971800"/>
            <a:ext cx="3124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ms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447800"/>
            <a:ext cx="2333625" cy="3733800"/>
          </a:xfrm>
          <a:prstGeom prst="rect">
            <a:avLst/>
          </a:prstGeom>
        </p:spPr>
      </p:pic>
      <p:sp>
        <p:nvSpPr>
          <p:cNvPr id="12" name="Action Button: Custom 11">
            <a:hlinkClick r:id="" action="ppaction://noaction" highlightClick="1"/>
          </p:cNvPr>
          <p:cNvSpPr/>
          <p:nvPr/>
        </p:nvSpPr>
        <p:spPr>
          <a:xfrm>
            <a:off x="3733800" y="2667000"/>
            <a:ext cx="1600200" cy="381000"/>
          </a:xfrm>
          <a:prstGeom prst="actionButtonBlan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Finish()</a:t>
            </a:r>
            <a:endParaRPr lang="en-US" sz="2400" dirty="0"/>
          </a:p>
        </p:txBody>
      </p:sp>
      <p:sp>
        <p:nvSpPr>
          <p:cNvPr id="15" name="Rectangle 14"/>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9459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1#App </a:t>
            </a:r>
            <a:r>
              <a:rPr lang="pl-PL" sz="3600" b="1" dirty="0" err="1" smtClean="0">
                <a:solidFill>
                  <a:srgbClr val="000000"/>
                </a:solidFill>
                <a:latin typeface="Arial"/>
                <a:cs typeface="Arial"/>
              </a:rPr>
              <a:t>Launched</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103</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14" name="Picture 13" descr="Screen Shot 2014-01-23 at 5.31.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600"/>
            <a:ext cx="9000000" cy="5100000"/>
          </a:xfrm>
          <a:prstGeom prst="rect">
            <a:avLst/>
          </a:prstGeom>
        </p:spPr>
      </p:pic>
      <p:sp>
        <p:nvSpPr>
          <p:cNvPr id="15" name="Rectangle 14"/>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0850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2#Root UI in </a:t>
            </a:r>
            <a:r>
              <a:rPr lang="pl-PL" sz="3600" b="1" dirty="0" err="1" smtClean="0">
                <a:solidFill>
                  <a:srgbClr val="000000"/>
                </a:solidFill>
                <a:latin typeface="Arial"/>
                <a:cs typeface="Arial"/>
              </a:rPr>
              <a:t>background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104</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15" name="Picture 14" descr="Screen Shot 2014-01-23 at 5.32.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6800"/>
            <a:ext cx="9000000" cy="4950000"/>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5277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105</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16" name="Picture 15" descr="Screen Shot 2014-01-23 at 5.33.4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601"/>
            <a:ext cx="9000000" cy="4903199"/>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5277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4#On Return to </a:t>
            </a:r>
            <a:r>
              <a:rPr lang="pl-PL" sz="3600" b="1" dirty="0" err="1" smtClean="0">
                <a:solidFill>
                  <a:srgbClr val="000000"/>
                </a:solidFill>
                <a:latin typeface="Arial"/>
                <a:cs typeface="Arial"/>
              </a:rPr>
              <a:t>App</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106</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15" name="Picture 14" descr="Screen Shot 2014-01-23 at 5.3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600"/>
            <a:ext cx="9036000" cy="4929194"/>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5277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5#Orientation </a:t>
            </a:r>
            <a:r>
              <a:rPr lang="pl-PL" sz="3600" b="1" dirty="0" err="1" smtClean="0">
                <a:solidFill>
                  <a:srgbClr val="000000"/>
                </a:solidFill>
                <a:latin typeface="Arial"/>
                <a:cs typeface="Arial"/>
              </a:rPr>
              <a:t>Changed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107</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15" name="Picture 14" descr="Screen Shot 2014-01-23 at 5.34.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6800"/>
            <a:ext cx="9000000" cy="4851764"/>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75277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Exercise </a:t>
            </a:r>
            <a:endParaRPr lang="en-US" sz="4000" dirty="0">
              <a:latin typeface="Arial" pitchFamily="34" charset="0"/>
              <a:cs typeface="Arial" pitchFamily="34" charset="0"/>
            </a:endParaRPr>
          </a:p>
        </p:txBody>
      </p:sp>
      <p:sp>
        <p:nvSpPr>
          <p:cNvPr id="8" name="Rectangle 7"/>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9699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#4</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109</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Saving Activity State</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8139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dirty="0">
                <a:solidFill>
                  <a:schemeClr val="bg1"/>
                </a:solidFill>
              </a:rPr>
              <a:t>&lt;activity </a:t>
            </a:r>
            <a:r>
              <a:rPr lang="fi-FI" sz="2400" dirty="0" err="1" smtClean="0">
                <a:solidFill>
                  <a:schemeClr val="bg1"/>
                </a:solidFill>
              </a:rPr>
              <a:t>android:name</a:t>
            </a:r>
            <a:r>
              <a:rPr lang="fi-FI" sz="2400" dirty="0" err="1">
                <a:solidFill>
                  <a:schemeClr val="bg1"/>
                </a:solidFill>
              </a:rPr>
              <a:t>=</a:t>
            </a:r>
            <a:r>
              <a:rPr lang="fi-FI" sz="2400" i="1" dirty="0" err="1">
                <a:solidFill>
                  <a:schemeClr val="bg1"/>
                </a:solidFill>
              </a:rPr>
              <a:t>"com.sevakkalpesh.ChannelLive.MainActivity</a:t>
            </a:r>
            <a:r>
              <a:rPr lang="fi-FI" sz="2400" i="1" dirty="0">
                <a:solidFill>
                  <a:schemeClr val="bg1"/>
                </a:solidFill>
              </a:rPr>
              <a:t>"</a:t>
            </a:r>
          </a:p>
          <a:p>
            <a:r>
              <a:rPr lang="fr-FR" sz="2400" dirty="0">
                <a:solidFill>
                  <a:schemeClr val="bg1"/>
                </a:solidFill>
              </a:rPr>
              <a:t>            </a:t>
            </a:r>
            <a:r>
              <a:rPr lang="fr-FR" sz="2400" dirty="0" err="1">
                <a:solidFill>
                  <a:schemeClr val="bg1"/>
                </a:solidFill>
              </a:rPr>
              <a:t>android:label</a:t>
            </a:r>
            <a:r>
              <a:rPr lang="fr-FR" sz="2400" dirty="0">
                <a:solidFill>
                  <a:schemeClr val="bg1"/>
                </a:solidFill>
              </a:rPr>
              <a:t>=</a:t>
            </a:r>
            <a:r>
              <a:rPr lang="fr-FR" sz="2400" i="1" dirty="0">
                <a:solidFill>
                  <a:schemeClr val="bg1"/>
                </a:solidFill>
              </a:rPr>
              <a:t>"@string/</a:t>
            </a:r>
            <a:r>
              <a:rPr lang="fr-FR" sz="2400" i="1" dirty="0" err="1">
                <a:solidFill>
                  <a:schemeClr val="bg1"/>
                </a:solidFill>
              </a:rPr>
              <a:t>app_name</a:t>
            </a:r>
            <a:r>
              <a:rPr lang="fr-FR" sz="2400" i="1" dirty="0">
                <a:solidFill>
                  <a:schemeClr val="bg1"/>
                </a:solidFill>
              </a:rPr>
              <a:t>" &gt;</a:t>
            </a:r>
          </a:p>
          <a:p>
            <a:r>
              <a:rPr lang="en-US" sz="2400" dirty="0">
                <a:solidFill>
                  <a:schemeClr val="bg1"/>
                </a:solidFill>
              </a:rPr>
              <a:t>            &lt;intent-filter&gt;</a:t>
            </a:r>
          </a:p>
          <a:p>
            <a:r>
              <a:rPr lang="fr-FR" sz="2400" dirty="0">
                <a:solidFill>
                  <a:schemeClr val="bg1"/>
                </a:solidFill>
              </a:rPr>
              <a:t>                </a:t>
            </a:r>
            <a:r>
              <a:rPr lang="fr-FR" sz="2400" dirty="0">
                <a:solidFill>
                  <a:srgbClr val="FF0000"/>
                </a:solidFill>
              </a:rPr>
              <a:t>&lt;action </a:t>
            </a:r>
            <a:r>
              <a:rPr lang="fr-FR" sz="2400" dirty="0" err="1">
                <a:solidFill>
                  <a:srgbClr val="FF0000"/>
                </a:solidFill>
              </a:rPr>
              <a:t>android:name</a:t>
            </a:r>
            <a:r>
              <a:rPr lang="fr-FR" sz="2400" dirty="0">
                <a:solidFill>
                  <a:srgbClr val="FF0000"/>
                </a:solidFill>
              </a:rPr>
              <a:t>=</a:t>
            </a:r>
            <a:r>
              <a:rPr lang="fr-FR" sz="2400" i="1" dirty="0">
                <a:solidFill>
                  <a:srgbClr val="FF0000"/>
                </a:solidFill>
              </a:rPr>
              <a:t>"</a:t>
            </a:r>
            <a:r>
              <a:rPr lang="fr-FR" sz="2400" i="1" dirty="0" err="1">
                <a:solidFill>
                  <a:srgbClr val="FF0000"/>
                </a:solidFill>
              </a:rPr>
              <a:t>android.intent.action.MAIN</a:t>
            </a:r>
            <a:r>
              <a:rPr lang="fr-FR" sz="2400" i="1" dirty="0">
                <a:solidFill>
                  <a:srgbClr val="FF0000"/>
                </a:solidFill>
              </a:rPr>
              <a:t>" /</a:t>
            </a:r>
            <a:r>
              <a:rPr lang="fr-FR" sz="2400" i="1" dirty="0" smtClean="0">
                <a:solidFill>
                  <a:srgbClr val="FF0000"/>
                </a:solidFill>
              </a:rPr>
              <a:t>&gt;</a:t>
            </a:r>
            <a:r>
              <a:rPr lang="pl-PL" sz="2400" dirty="0" smtClean="0">
                <a:solidFill>
                  <a:srgbClr val="FF0000"/>
                </a:solidFill>
              </a:rPr>
              <a:t>  	&lt;</a:t>
            </a:r>
            <a:r>
              <a:rPr lang="pl-PL" sz="2400" dirty="0" err="1">
                <a:solidFill>
                  <a:srgbClr val="FF0000"/>
                </a:solidFill>
              </a:rPr>
              <a:t>category</a:t>
            </a:r>
            <a:r>
              <a:rPr lang="pl-PL" sz="2400" dirty="0">
                <a:solidFill>
                  <a:srgbClr val="FF0000"/>
                </a:solidFill>
              </a:rPr>
              <a:t> </a:t>
            </a:r>
            <a:r>
              <a:rPr lang="pl-PL" sz="2400" dirty="0" smtClean="0">
                <a:solidFill>
                  <a:srgbClr val="FF0000"/>
                </a:solidFill>
              </a:rPr>
              <a:t>	</a:t>
            </a:r>
            <a:r>
              <a:rPr lang="pl-PL" sz="2400" dirty="0" err="1" smtClean="0">
                <a:solidFill>
                  <a:srgbClr val="FF0000"/>
                </a:solidFill>
              </a:rPr>
              <a:t>android:name</a:t>
            </a:r>
            <a:r>
              <a:rPr lang="pl-PL" sz="2400" dirty="0">
                <a:solidFill>
                  <a:srgbClr val="FF0000"/>
                </a:solidFill>
              </a:rPr>
              <a:t>=</a:t>
            </a:r>
            <a:r>
              <a:rPr lang="pl-PL" sz="2400" i="1" dirty="0">
                <a:solidFill>
                  <a:srgbClr val="FF0000"/>
                </a:solidFill>
              </a:rPr>
              <a:t>"</a:t>
            </a:r>
            <a:r>
              <a:rPr lang="pl-PL" sz="2400" i="1" dirty="0" err="1">
                <a:solidFill>
                  <a:srgbClr val="FF0000"/>
                </a:solidFill>
              </a:rPr>
              <a:t>android.intent.category.LAUNCHER</a:t>
            </a:r>
            <a:r>
              <a:rPr lang="pl-PL" sz="2400" i="1" dirty="0">
                <a:solidFill>
                  <a:srgbClr val="FF0000"/>
                </a:solidFill>
              </a:rPr>
              <a:t>" /&gt;</a:t>
            </a:r>
          </a:p>
          <a:p>
            <a:r>
              <a:rPr lang="en-US" sz="2400" dirty="0">
                <a:solidFill>
                  <a:schemeClr val="bg1"/>
                </a:solidFill>
              </a:rPr>
              <a:t>            &lt;/intent-filter&gt;</a:t>
            </a:r>
          </a:p>
          <a:p>
            <a:r>
              <a:rPr lang="en-US" sz="2400" dirty="0">
                <a:solidFill>
                  <a:schemeClr val="bg1"/>
                </a:solidFill>
              </a:rPr>
              <a:t>        &lt;/activity</a:t>
            </a:r>
            <a:r>
              <a:rPr lang="en-US" sz="2400" dirty="0" smtClean="0">
                <a:solidFill>
                  <a:schemeClr val="bg1"/>
                </a:solidFill>
              </a:rPr>
              <a:t>&gt;</a:t>
            </a:r>
          </a:p>
          <a:p>
            <a:r>
              <a:rPr lang="en-US" sz="2400" b="1" dirty="0" smtClean="0">
                <a:solidFill>
                  <a:schemeClr val="bg1"/>
                </a:solidFill>
                <a:latin typeface="Arial" pitchFamily="34" charset="0"/>
                <a:cs typeface="Arial" pitchFamily="34" charset="0"/>
              </a:rPr>
              <a:t>&lt;activity </a:t>
            </a:r>
            <a:r>
              <a:rPr lang="en-US" sz="2400" b="1" dirty="0" err="1" smtClean="0">
                <a:solidFill>
                  <a:schemeClr val="bg1"/>
                </a:solidFill>
                <a:latin typeface="Arial" pitchFamily="34" charset="0"/>
                <a:cs typeface="Arial" pitchFamily="34" charset="0"/>
              </a:rPr>
              <a:t>android:name</a:t>
            </a:r>
            <a:r>
              <a:rPr lang="en-US" sz="2400" b="1" dirty="0" smtClean="0">
                <a:solidFill>
                  <a:schemeClr val="bg1"/>
                </a:solidFill>
                <a:latin typeface="Arial" pitchFamily="34" charset="0"/>
                <a:cs typeface="Arial" pitchFamily="34" charset="0"/>
              </a:rPr>
              <a:t>=“.Activity2”&gt;&lt;/activity&gt;</a:t>
            </a:r>
            <a:endParaRPr lang="en-US" sz="2400" b="1" dirty="0">
              <a:solidFill>
                <a:schemeClr val="bg1"/>
              </a:solidFill>
              <a:latin typeface="Arial" pitchFamily="34" charset="0"/>
              <a:cs typeface="Arial" pitchFamily="34" charset="0"/>
            </a:endParaRPr>
          </a:p>
          <a:p>
            <a:pPr>
              <a:spcBef>
                <a:spcPct val="20000"/>
              </a:spcBef>
              <a:spcAft>
                <a:spcPts val="600"/>
              </a:spcAft>
            </a:pPr>
            <a:endParaRPr lang="en-US" sz="2400" dirty="0">
              <a:solidFill>
                <a:schemeClr val="bg1"/>
              </a:solidFill>
            </a:endParaRPr>
          </a:p>
          <a:p>
            <a:pPr marL="342900" lvl="0" indent="-342900">
              <a:spcBef>
                <a:spcPct val="20000"/>
              </a:spcBef>
              <a:spcAft>
                <a:spcPts val="600"/>
              </a:spcAft>
              <a:buBlip>
                <a:blip r:embed="rId4"/>
              </a:buBlip>
            </a:pPr>
            <a:endParaRPr lang="en-US" sz="2000" b="1" dirty="0" smtClean="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noProof="0" dirty="0" smtClean="0">
                <a:solidFill>
                  <a:prstClr val="black"/>
                </a:solidFill>
                <a:latin typeface="Arial" pitchFamily="34" charset="0"/>
                <a:ea typeface="+mj-ea"/>
                <a:cs typeface="Arial" pitchFamily="34" charset="0"/>
              </a:rPr>
              <a:t>Only One Main Activity</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6576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110</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5" name="Picture 4" descr="Screen Shot 2014-03-21 at 12.41.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600"/>
            <a:ext cx="9144000" cy="4972838"/>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19560" y="50292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43157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111</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6" name="Picture 5" descr="Screen Shot 2014-03-21 at 12.4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6800"/>
            <a:ext cx="9067800" cy="4878795"/>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196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112</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5" name="Picture 4" descr="Screen Shot 2014-03-21 at 12.43.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8700"/>
            <a:ext cx="9144000" cy="4800232"/>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9385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113</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6" name="Picture 5" descr="Screen Shot 2014-03-21 at 12.44.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14400"/>
            <a:ext cx="9144000" cy="5105400"/>
          </a:xfrm>
          <a:prstGeom prst="rect">
            <a:avLst/>
          </a:prstGeom>
        </p:spPr>
      </p:pic>
      <p:sp>
        <p:nvSpPr>
          <p:cNvPr id="7" name="Rounded Rectangular Callout 6"/>
          <p:cNvSpPr/>
          <p:nvPr/>
        </p:nvSpPr>
        <p:spPr>
          <a:xfrm>
            <a:off x="5562600" y="3276600"/>
            <a:ext cx="2057400" cy="609600"/>
          </a:xfrm>
          <a:prstGeom prst="wedgeRoundRectCallout">
            <a:avLst>
              <a:gd name="adj1" fmla="val -222850"/>
              <a:gd name="adj2" fmla="val 61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Incremented when </a:t>
            </a:r>
            <a:r>
              <a:rPr lang="en-US" dirty="0" err="1" smtClean="0"/>
              <a:t>onResume</a:t>
            </a:r>
            <a:r>
              <a:rPr lang="en-US" dirty="0" smtClean="0"/>
              <a:t> called</a:t>
            </a:r>
            <a:endParaRPr lang="en-US" dirty="0"/>
          </a:p>
        </p:txBody>
      </p:sp>
      <p:sp>
        <p:nvSpPr>
          <p:cNvPr id="11" name="Oval 10"/>
          <p:cNvSpPr/>
          <p:nvPr/>
        </p:nvSpPr>
        <p:spPr>
          <a:xfrm>
            <a:off x="4495800" y="4267200"/>
            <a:ext cx="10668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09600" y="4953000"/>
            <a:ext cx="10668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213202" y="49530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5100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114</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6" name="Picture 5" descr="Screen Shot 2014-03-21 at 12.45.0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200"/>
            <a:ext cx="9144000" cy="5105400"/>
          </a:xfrm>
          <a:prstGeom prst="rect">
            <a:avLst/>
          </a:prstGeom>
        </p:spPr>
      </p:pic>
      <p:sp>
        <p:nvSpPr>
          <p:cNvPr id="14" name="Oval 13"/>
          <p:cNvSpPr/>
          <p:nvPr/>
        </p:nvSpPr>
        <p:spPr>
          <a:xfrm>
            <a:off x="4724400" y="4419600"/>
            <a:ext cx="20574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9600" y="5029200"/>
            <a:ext cx="4953000" cy="4572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5100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19424"/>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pl-PL" sz="3600" b="1" dirty="0" smtClean="0">
                <a:solidFill>
                  <a:srgbClr val="000000"/>
                </a:solidFill>
                <a:latin typeface="Arial"/>
                <a:cs typeface="Arial"/>
              </a:rPr>
              <a:t>3#Other </a:t>
            </a:r>
            <a:r>
              <a:rPr lang="pl-PL" sz="3600" b="1" dirty="0" err="1" smtClean="0">
                <a:solidFill>
                  <a:srgbClr val="000000"/>
                </a:solidFill>
                <a:latin typeface="Arial"/>
                <a:cs typeface="Arial"/>
              </a:rPr>
              <a:t>App</a:t>
            </a:r>
            <a:r>
              <a:rPr lang="pl-PL" sz="3600" b="1" dirty="0" smtClean="0">
                <a:solidFill>
                  <a:srgbClr val="000000"/>
                </a:solidFill>
                <a:latin typeface="Arial"/>
                <a:cs typeface="Arial"/>
              </a:rPr>
              <a:t> </a:t>
            </a:r>
            <a:r>
              <a:rPr lang="pl-PL" sz="3600" b="1" dirty="0" err="1" smtClean="0">
                <a:solidFill>
                  <a:srgbClr val="000000"/>
                </a:solidFill>
                <a:latin typeface="Arial"/>
                <a:cs typeface="Arial"/>
              </a:rPr>
              <a:t>Started</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115</a:t>
            </a:fld>
            <a:endParaRPr lang="en-US" sz="1000" dirty="0">
              <a:latin typeface="Arial" pitchFamily="34" charset="0"/>
              <a:cs typeface="Arial" pitchFamily="34" charset="0"/>
            </a:endParaRPr>
          </a:p>
        </p:txBody>
      </p:sp>
      <p:sp>
        <p:nvSpPr>
          <p:cNvPr id="18" name="6 CuadroTexto"/>
          <p:cNvSpPr txBox="1"/>
          <p:nvPr/>
        </p:nvSpPr>
        <p:spPr>
          <a:xfrm>
            <a:off x="2555776" y="2560836"/>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Text" lastClr="000000"/>
              </a:solidFill>
              <a:effectLst/>
              <a:uLnTx/>
              <a:uFillTx/>
            </a:endParaRPr>
          </a:p>
        </p:txBody>
      </p:sp>
      <p:pic>
        <p:nvPicPr>
          <p:cNvPr id="6" name="Picture 5" descr="Screen Shot 2014-03-21 at 12.47.1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38200"/>
            <a:ext cx="9144000" cy="5161814"/>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36483" y="50292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45100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The introduction to Managing the Activity Lifecycle briefly mentions that when an activity is paused or stopped, the state of the activity is retained. </a:t>
            </a:r>
          </a:p>
          <a:p>
            <a:pPr marL="342900" indent="-342900">
              <a:spcBef>
                <a:spcPct val="20000"/>
              </a:spcBef>
              <a:spcAft>
                <a:spcPts val="600"/>
              </a:spcAft>
              <a:buBlip>
                <a:blip r:embed="rId4"/>
              </a:buBlip>
            </a:pPr>
            <a:r>
              <a:rPr lang="en-US" sz="2400" dirty="0">
                <a:solidFill>
                  <a:srgbClr val="000000"/>
                </a:solidFill>
              </a:rPr>
              <a:t>This is true because the Activity object is still held in memory when it is paused or stopped—all information about its members and current state is still alive. </a:t>
            </a:r>
          </a:p>
          <a:p>
            <a:pPr marL="342900" indent="-342900">
              <a:spcBef>
                <a:spcPct val="20000"/>
              </a:spcBef>
              <a:spcAft>
                <a:spcPts val="600"/>
              </a:spcAft>
              <a:buBlip>
                <a:blip r:embed="rId4"/>
              </a:buBlip>
            </a:pPr>
            <a:r>
              <a:rPr lang="en-US" sz="2400" dirty="0">
                <a:solidFill>
                  <a:srgbClr val="000000"/>
                </a:solidFill>
              </a:rPr>
              <a:t>Thus, any changes the user made within the activity are retained so that when the activity returns to the foreground (when it "resumes"), those changes are still there.</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Saving </a:t>
            </a:r>
            <a:r>
              <a:rPr lang="en-US" sz="3600" b="1" dirty="0" smtClean="0">
                <a:solidFill>
                  <a:srgbClr val="000000"/>
                </a:solidFill>
                <a:latin typeface="Arial"/>
                <a:cs typeface="Arial"/>
              </a:rPr>
              <a:t>Activity </a:t>
            </a:r>
            <a:r>
              <a:rPr lang="en-US" sz="3600" b="1" dirty="0">
                <a:solidFill>
                  <a:srgbClr val="000000"/>
                </a:solidFill>
                <a:latin typeface="Arial"/>
                <a:cs typeface="Arial"/>
              </a:rPr>
              <a:t>S</a:t>
            </a:r>
            <a:r>
              <a:rPr lang="en-US" sz="3600" b="1" dirty="0" smtClean="0">
                <a:solidFill>
                  <a:srgbClr val="000000"/>
                </a:solidFill>
                <a:latin typeface="Arial"/>
                <a:cs typeface="Arial"/>
              </a:rPr>
              <a:t>tate</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116</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448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However, when the system destroys an activity in order to recover memory, the Activity object is destroyed, so the system cannot simply resume it with its state intact.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Instead</a:t>
            </a:r>
            <a:r>
              <a:rPr lang="en-US" sz="2400" dirty="0">
                <a:solidFill>
                  <a:srgbClr val="000000"/>
                </a:solidFill>
              </a:rPr>
              <a:t>, the system must recreate the Activity object if the user navigates back to it.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Yet</a:t>
            </a:r>
            <a:r>
              <a:rPr lang="en-US" sz="2400" dirty="0">
                <a:solidFill>
                  <a:srgbClr val="000000"/>
                </a:solidFill>
              </a:rPr>
              <a:t>, the user is unaware that the system destroyed the activity and recreated it and, thus, probably expects the activity to be exactly as it was. </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Saving </a:t>
            </a:r>
            <a:r>
              <a:rPr lang="en-US" sz="3600" b="1" dirty="0" smtClean="0">
                <a:solidFill>
                  <a:srgbClr val="000000"/>
                </a:solidFill>
                <a:latin typeface="Arial"/>
                <a:cs typeface="Arial"/>
              </a:rPr>
              <a:t>Activity </a:t>
            </a:r>
            <a:r>
              <a:rPr lang="en-US" sz="3600" b="1" dirty="0">
                <a:solidFill>
                  <a:srgbClr val="000000"/>
                </a:solidFill>
                <a:latin typeface="Arial"/>
                <a:cs typeface="Arial"/>
              </a:rPr>
              <a:t>S</a:t>
            </a:r>
            <a:r>
              <a:rPr lang="en-US" sz="3600" b="1" dirty="0" smtClean="0">
                <a:solidFill>
                  <a:srgbClr val="000000"/>
                </a:solidFill>
                <a:latin typeface="Arial"/>
                <a:cs typeface="Arial"/>
              </a:rPr>
              <a:t>tate</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44850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In this situation, you can ensure that important information about the activity state is preserved by implementing an additional callback method that allows you to save information about the state of your activity: </a:t>
            </a:r>
            <a:r>
              <a:rPr lang="en-US" sz="2400" dirty="0" err="1">
                <a:solidFill>
                  <a:srgbClr val="000000"/>
                </a:solidFill>
              </a:rPr>
              <a:t>onSaveInstanceState</a:t>
            </a:r>
            <a:r>
              <a:rPr lang="en-US" sz="2400" dirty="0">
                <a:solidFill>
                  <a:srgbClr val="000000"/>
                </a:solidFill>
              </a:rPr>
              <a:t>()</a:t>
            </a:r>
            <a:r>
              <a:rPr lang="en-US" sz="2400" dirty="0" smtClean="0">
                <a:solidFill>
                  <a:srgbClr val="000000"/>
                </a:solidFill>
              </a:rPr>
              <a:t>.</a:t>
            </a:r>
          </a:p>
          <a:p>
            <a:pPr marL="342900" indent="-342900">
              <a:spcBef>
                <a:spcPct val="20000"/>
              </a:spcBef>
              <a:spcAft>
                <a:spcPts val="600"/>
              </a:spcAft>
              <a:buBlip>
                <a:blip r:embed="rId4"/>
              </a:buBlip>
            </a:pPr>
            <a:r>
              <a:rPr lang="en-US" sz="2400" dirty="0">
                <a:solidFill>
                  <a:srgbClr val="000000"/>
                </a:solidFill>
              </a:rPr>
              <a:t>The system calls </a:t>
            </a:r>
            <a:r>
              <a:rPr lang="en-US" sz="2400" dirty="0" err="1">
                <a:solidFill>
                  <a:srgbClr val="000000"/>
                </a:solidFill>
              </a:rPr>
              <a:t>onSaveInstanceState</a:t>
            </a:r>
            <a:r>
              <a:rPr lang="en-US" sz="2400" dirty="0">
                <a:solidFill>
                  <a:srgbClr val="000000"/>
                </a:solidFill>
              </a:rPr>
              <a:t>() before making the activity vulnerable to destruction.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The </a:t>
            </a:r>
            <a:r>
              <a:rPr lang="en-US" sz="2400" dirty="0">
                <a:solidFill>
                  <a:srgbClr val="000000"/>
                </a:solidFill>
              </a:rPr>
              <a:t>system passes this method a Bundle in which you can save state information about the activity as name-value pairs, using methods such as </a:t>
            </a:r>
            <a:r>
              <a:rPr lang="en-US" sz="2400" dirty="0" err="1">
                <a:solidFill>
                  <a:srgbClr val="000000"/>
                </a:solidFill>
              </a:rPr>
              <a:t>putString</a:t>
            </a:r>
            <a:r>
              <a:rPr lang="en-US" sz="2400" dirty="0">
                <a:solidFill>
                  <a:srgbClr val="000000"/>
                </a:solidFill>
              </a:rPr>
              <a:t>() and </a:t>
            </a:r>
            <a:r>
              <a:rPr lang="en-US" sz="2400" dirty="0" err="1">
                <a:solidFill>
                  <a:srgbClr val="000000"/>
                </a:solidFill>
              </a:rPr>
              <a:t>putInt</a:t>
            </a:r>
            <a:r>
              <a:rPr lang="en-US" sz="2400" dirty="0">
                <a:solidFill>
                  <a:srgbClr val="000000"/>
                </a:solidFill>
              </a:rPr>
              <a:t>(). </a:t>
            </a:r>
            <a:endParaRPr lang="en-US" sz="2400" dirty="0" smtClean="0">
              <a:solidFill>
                <a:srgbClr val="000000"/>
              </a:solidFill>
            </a:endParaRPr>
          </a:p>
          <a:p>
            <a:pPr marL="342900" indent="-342900">
              <a:spcBef>
                <a:spcPct val="20000"/>
              </a:spcBef>
              <a:spcAft>
                <a:spcPts val="600"/>
              </a:spcAft>
              <a:buBlip>
                <a:blip r:embed="rId4"/>
              </a:buBlip>
            </a:pPr>
            <a:endParaRPr lang="en-US" sz="2400" dirty="0"/>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Saving </a:t>
            </a:r>
            <a:r>
              <a:rPr lang="en-US" sz="3600" b="1" dirty="0" smtClean="0">
                <a:solidFill>
                  <a:srgbClr val="000000"/>
                </a:solidFill>
                <a:latin typeface="Arial"/>
                <a:cs typeface="Arial"/>
              </a:rPr>
              <a:t>Activity </a:t>
            </a:r>
            <a:r>
              <a:rPr lang="en-US" sz="3600" b="1" dirty="0">
                <a:solidFill>
                  <a:srgbClr val="000000"/>
                </a:solidFill>
                <a:latin typeface="Arial"/>
                <a:cs typeface="Arial"/>
              </a:rPr>
              <a:t>S</a:t>
            </a:r>
            <a:r>
              <a:rPr lang="en-US" sz="3600" b="1" dirty="0" smtClean="0">
                <a:solidFill>
                  <a:srgbClr val="000000"/>
                </a:solidFill>
                <a:latin typeface="Arial"/>
                <a:cs typeface="Arial"/>
              </a:rPr>
              <a:t>tate</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118</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9754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Then, if the system kills your application process and the user navigates back to your activity, the system recreates the activity and passes the Bundle to both </a:t>
            </a:r>
            <a:r>
              <a:rPr lang="en-US" sz="2400" dirty="0" err="1">
                <a:solidFill>
                  <a:srgbClr val="000000"/>
                </a:solidFill>
              </a:rPr>
              <a:t>onCreate</a:t>
            </a:r>
            <a:r>
              <a:rPr lang="en-US" sz="2400" dirty="0">
                <a:solidFill>
                  <a:srgbClr val="000000"/>
                </a:solidFill>
              </a:rPr>
              <a:t>() and </a:t>
            </a:r>
            <a:r>
              <a:rPr lang="en-US" sz="2400" dirty="0" err="1">
                <a:solidFill>
                  <a:srgbClr val="000000"/>
                </a:solidFill>
              </a:rPr>
              <a:t>onRestoreInstanceState</a:t>
            </a:r>
            <a:r>
              <a:rPr lang="en-US" sz="2400" dirty="0">
                <a:solidFill>
                  <a:srgbClr val="000000"/>
                </a:solidFill>
              </a:rPr>
              <a:t>().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Using </a:t>
            </a:r>
            <a:r>
              <a:rPr lang="en-US" sz="2400" dirty="0">
                <a:solidFill>
                  <a:srgbClr val="000000"/>
                </a:solidFill>
              </a:rPr>
              <a:t>either of these methods, you can extract your saved state from the Bundle and restore the activity state.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If </a:t>
            </a:r>
            <a:r>
              <a:rPr lang="en-US" sz="2400" dirty="0">
                <a:solidFill>
                  <a:srgbClr val="000000"/>
                </a:solidFill>
              </a:rPr>
              <a:t>there is no state information to restore, then the Bundle passed to you is null (which is the case when the activity is created for the first time).</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Saving </a:t>
            </a:r>
            <a:r>
              <a:rPr lang="en-US" sz="3600" b="1" dirty="0" smtClean="0">
                <a:solidFill>
                  <a:srgbClr val="000000"/>
                </a:solidFill>
                <a:latin typeface="Arial"/>
                <a:cs typeface="Arial"/>
              </a:rPr>
              <a:t>Activity </a:t>
            </a:r>
            <a:r>
              <a:rPr lang="en-US" sz="3600" b="1" dirty="0">
                <a:solidFill>
                  <a:srgbClr val="000000"/>
                </a:solidFill>
                <a:latin typeface="Arial"/>
                <a:cs typeface="Arial"/>
              </a:rPr>
              <a:t>S</a:t>
            </a:r>
            <a:r>
              <a:rPr lang="en-US" sz="3600" b="1" dirty="0" smtClean="0">
                <a:solidFill>
                  <a:srgbClr val="000000"/>
                </a:solidFill>
                <a:latin typeface="Arial"/>
                <a:cs typeface="Arial"/>
              </a:rPr>
              <a:t>tate</a:t>
            </a:r>
            <a:endParaRPr lang="en-US" sz="36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119</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9754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Multiple activities in Contacts App</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12</a:t>
            </a:fld>
            <a:endParaRPr lang="en-US" sz="1000" dirty="0">
              <a:solidFill>
                <a:prstClr val="white"/>
              </a:solidFill>
              <a:latin typeface="Arial" pitchFamily="34" charset="0"/>
              <a:cs typeface="Arial" pitchFamily="34" charset="0"/>
            </a:endParaRPr>
          </a:p>
        </p:txBody>
      </p:sp>
      <p:pic>
        <p:nvPicPr>
          <p:cNvPr id="5" name="Picture 4" descr="ac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219200"/>
            <a:ext cx="2286000" cy="3429000"/>
          </a:xfrm>
          <a:prstGeom prst="rect">
            <a:avLst/>
          </a:prstGeom>
        </p:spPr>
      </p:pic>
      <p:pic>
        <p:nvPicPr>
          <p:cNvPr id="12" name="Picture 11" descr="con_act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219200"/>
            <a:ext cx="2362200" cy="3429000"/>
          </a:xfrm>
          <a:prstGeom prst="rect">
            <a:avLst/>
          </a:prstGeom>
        </p:spPr>
      </p:pic>
      <p:pic>
        <p:nvPicPr>
          <p:cNvPr id="14" name="Picture 13" descr="con_act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1219200"/>
            <a:ext cx="2286000" cy="3429000"/>
          </a:xfrm>
          <a:prstGeom prst="rect">
            <a:avLst/>
          </a:prstGeom>
        </p:spPr>
      </p:pic>
      <p:sp>
        <p:nvSpPr>
          <p:cNvPr id="17" name="9 Llamada rectangular"/>
          <p:cNvSpPr/>
          <p:nvPr/>
        </p:nvSpPr>
        <p:spPr>
          <a:xfrm>
            <a:off x="6096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1 (MAIN)</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8" name="9 Llamada rectangular"/>
          <p:cNvSpPr/>
          <p:nvPr/>
        </p:nvSpPr>
        <p:spPr>
          <a:xfrm>
            <a:off x="35814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just">
              <a:defRPr/>
            </a:pPr>
            <a:r>
              <a:rPr lang="es-MX" sz="1400" b="1" kern="0" dirty="0" smtClean="0">
                <a:solidFill>
                  <a:sysClr val="window" lastClr="FFFFFF"/>
                </a:solidFill>
                <a:effectLst>
                  <a:outerShdw blurRad="38100" dist="38100" dir="2700000" algn="tl">
                    <a:srgbClr val="000000">
                      <a:alpha val="43137"/>
                    </a:srgbClr>
                  </a:outerShdw>
                </a:effectLst>
                <a:latin typeface="Arial"/>
              </a:rPr>
              <a:t>ACTIVITY 2</a:t>
            </a:r>
            <a:endParaRPr lang="es-MX" sz="1400" b="1" kern="0" dirty="0">
              <a:solidFill>
                <a:sysClr val="window" lastClr="FFFFFF"/>
              </a:solidFill>
              <a:effectLst>
                <a:outerShdw blurRad="38100" dist="38100" dir="2700000" algn="tl">
                  <a:srgbClr val="000000">
                    <a:alpha val="43137"/>
                  </a:srgbClr>
                </a:outerShdw>
              </a:effectLst>
              <a:latin typeface="Arial"/>
            </a:endParaRPr>
          </a:p>
        </p:txBody>
      </p:sp>
      <p:sp>
        <p:nvSpPr>
          <p:cNvPr id="19" name="9 Llamada rectangular"/>
          <p:cNvSpPr/>
          <p:nvPr/>
        </p:nvSpPr>
        <p:spPr>
          <a:xfrm>
            <a:off x="69342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3</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5" name="Right Arrow 14"/>
          <p:cNvSpPr/>
          <p:nvPr/>
        </p:nvSpPr>
        <p:spPr>
          <a:xfrm>
            <a:off x="2133600" y="2743200"/>
            <a:ext cx="11430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114800" y="1524000"/>
            <a:ext cx="2286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8803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Saving User State</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120</a:t>
            </a:fld>
            <a:endParaRPr lang="en-US" sz="1000" dirty="0">
              <a:solidFill>
                <a:prstClr val="white"/>
              </a:solidFill>
              <a:latin typeface="Arial" pitchFamily="34" charset="0"/>
              <a:cs typeface="Arial" pitchFamily="34" charset="0"/>
            </a:endParaRPr>
          </a:p>
        </p:txBody>
      </p:sp>
      <p:pic>
        <p:nvPicPr>
          <p:cNvPr id="5" name="Picture 4" descr="restore_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29" y="914400"/>
            <a:ext cx="8437771" cy="4876800"/>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89897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lvl="0" indent="-342900">
              <a:spcBef>
                <a:spcPct val="20000"/>
              </a:spcBef>
              <a:spcAft>
                <a:spcPts val="600"/>
              </a:spcAft>
              <a:buBlip>
                <a:blip r:embed="rId4"/>
              </a:buBlip>
            </a:pPr>
            <a:endParaRPr lang="en-US" sz="2000" dirty="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kern="0" dirty="0" smtClean="0">
                <a:solidFill>
                  <a:srgbClr val="4F81BD">
                    <a:lumMod val="50000"/>
                  </a:srgbClr>
                </a:solidFill>
                <a:latin typeface="Arial"/>
                <a:cs typeface="Arial"/>
              </a:rPr>
              <a:t>Two Ways</a:t>
            </a:r>
            <a:endParaRPr kumimoji="0" lang="en-US" sz="3200" b="1" i="0" u="none" strike="noStrike" kern="0" cap="none" spc="0" normalizeH="0" baseline="0" noProof="0" dirty="0">
              <a:ln>
                <a:noFill/>
              </a:ln>
              <a:solidFill>
                <a:srgbClr val="4F81BD">
                  <a:lumMod val="50000"/>
                </a:srgbClr>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121</a:t>
            </a:fld>
            <a:endParaRPr lang="en-US" sz="1000" dirty="0">
              <a:latin typeface="Arial" pitchFamily="34" charset="0"/>
              <a:cs typeface="Arial" pitchFamily="34" charset="0"/>
            </a:endParaRPr>
          </a:p>
        </p:txBody>
      </p:sp>
      <p:sp>
        <p:nvSpPr>
          <p:cNvPr id="31" name="TextBox 30"/>
          <p:cNvSpPr txBox="1"/>
          <p:nvPr/>
        </p:nvSpPr>
        <p:spPr>
          <a:xfrm>
            <a:off x="457200" y="2689264"/>
            <a:ext cx="5846850" cy="3381077"/>
          </a:xfrm>
          <a:prstGeom prst="rect">
            <a:avLst/>
          </a:prstGeom>
        </p:spPr>
        <p:txBody>
          <a:bodyPr vert="horz" lIns="91440" tIns="45720" rIns="91440" bIns="45720" rtlCol="0">
            <a:normAutofit/>
          </a:bodyPr>
          <a:lstStyle>
            <a:lvl1pPr marL="342900" indent="-342900">
              <a:spcBef>
                <a:spcPct val="20000"/>
              </a:spcBef>
              <a:buFont typeface="Arial" pitchFamily="34" charset="0"/>
              <a:buChar char="•"/>
              <a:defRPr sz="3200" b="1"/>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342900" marR="0" lvl="0" indent="-342900" defTabSz="914400" eaLnBrk="1" fontAlgn="auto" latinLnBrk="0" hangingPunct="1">
              <a:lnSpc>
                <a:spcPct val="100000"/>
              </a:lnSpc>
              <a:spcBef>
                <a:spcPct val="20000"/>
              </a:spcBef>
              <a:spcAft>
                <a:spcPts val="0"/>
              </a:spcAft>
              <a:buClrTx/>
              <a:buSzTx/>
              <a:buFont typeface="Arial" pitchFamily="34" charset="0"/>
              <a:buBlip>
                <a:blip r:embed="rId4"/>
              </a:buBlip>
              <a:tabLst/>
              <a:defRPr/>
            </a:pPr>
            <a:endParaRPr kumimoji="0" lang="en-US" sz="2000" b="1" i="0" u="none" strike="noStrike" kern="0" cap="none" spc="0" normalizeH="0" baseline="0" noProof="0" dirty="0">
              <a:ln>
                <a:noFill/>
              </a:ln>
              <a:solidFill>
                <a:sysClr val="windowText" lastClr="000000"/>
              </a:solidFill>
              <a:effectLst/>
              <a:uLnTx/>
              <a:uFillTx/>
            </a:endParaRPr>
          </a:p>
        </p:txBody>
      </p:sp>
      <p:sp>
        <p:nvSpPr>
          <p:cNvPr id="33" name="Rectangle 3"/>
          <p:cNvSpPr txBox="1">
            <a:spLocks noChangeArrowheads="1"/>
          </p:cNvSpPr>
          <p:nvPr/>
        </p:nvSpPr>
        <p:spPr>
          <a:xfrm>
            <a:off x="457200" y="1600201"/>
            <a:ext cx="8267488" cy="13715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dirty="0">
                <a:solidFill>
                  <a:sysClr val="windowText" lastClr="000000"/>
                </a:solidFill>
              </a:rPr>
              <a:t>The two ways in which an activity returns to user focus with its state intact: </a:t>
            </a:r>
            <a:endParaRPr lang="en-US" sz="2400" dirty="0" smtClean="0">
              <a:solidFill>
                <a:sysClr val="windowText" lastClr="000000"/>
              </a:solidFill>
            </a:endParaRPr>
          </a:p>
          <a:p>
            <a:pPr>
              <a:buBlip>
                <a:blip r:embed="rId4"/>
              </a:buBlip>
              <a:defRPr/>
            </a:pPr>
            <a:endParaRPr lang="en-US" sz="2400" dirty="0">
              <a:solidFill>
                <a:sysClr val="windowText" lastClr="000000"/>
              </a:solidFill>
            </a:endParaRPr>
          </a:p>
          <a:p>
            <a:pPr>
              <a:buBlip>
                <a:blip r:embed="rId4"/>
              </a:buBlip>
              <a:defRPr/>
            </a:pPr>
            <a:r>
              <a:rPr lang="en-US" sz="2400" dirty="0" smtClean="0">
                <a:solidFill>
                  <a:sysClr val="windowText" lastClr="000000"/>
                </a:solidFill>
              </a:rPr>
              <a:t>either </a:t>
            </a:r>
            <a:r>
              <a:rPr lang="en-US" sz="2400" dirty="0">
                <a:solidFill>
                  <a:sysClr val="windowText" lastClr="000000"/>
                </a:solidFill>
              </a:rPr>
              <a:t>the activity is destroyed, then recreated and the activity must restore the previously saved state, or </a:t>
            </a:r>
            <a:endParaRPr lang="en-US" sz="2400" dirty="0" smtClean="0">
              <a:solidFill>
                <a:sysClr val="windowText" lastClr="000000"/>
              </a:solidFill>
            </a:endParaRPr>
          </a:p>
          <a:p>
            <a:pPr>
              <a:buBlip>
                <a:blip r:embed="rId4"/>
              </a:buBlip>
              <a:defRPr/>
            </a:pPr>
            <a:endParaRPr lang="en-US" sz="2400" dirty="0">
              <a:solidFill>
                <a:sysClr val="windowText" lastClr="000000"/>
              </a:solidFill>
            </a:endParaRPr>
          </a:p>
          <a:p>
            <a:pPr>
              <a:buBlip>
                <a:blip r:embed="rId4"/>
              </a:buBlip>
              <a:defRPr/>
            </a:pPr>
            <a:r>
              <a:rPr lang="en-US" sz="2400" dirty="0" smtClean="0">
                <a:solidFill>
                  <a:sysClr val="windowText" lastClr="000000"/>
                </a:solidFill>
              </a:rPr>
              <a:t>the </a:t>
            </a:r>
            <a:r>
              <a:rPr lang="en-US" sz="2400" dirty="0">
                <a:solidFill>
                  <a:sysClr val="windowText" lastClr="000000"/>
                </a:solidFill>
              </a:rPr>
              <a:t>activity is stopped, then resumed and the activity state remains intact.</a:t>
            </a:r>
            <a:endParaRPr kumimoji="0" lang="en-US" sz="2400" i="0" u="none" strike="noStrike" kern="1200" cap="none" spc="0" normalizeH="0" baseline="0" noProof="0" dirty="0" smtClean="0">
              <a:ln>
                <a:noFill/>
              </a:ln>
              <a:solidFill>
                <a:sysClr val="windowText" lastClr="000000"/>
              </a:solidFill>
              <a:effectLst/>
              <a:uLnTx/>
              <a:uFillTx/>
            </a:endParaRPr>
          </a:p>
        </p:txBody>
      </p:sp>
      <p:sp>
        <p:nvSpPr>
          <p:cNvPr id="88" name="TextBox 87"/>
          <p:cNvSpPr txBox="1"/>
          <p:nvPr/>
        </p:nvSpPr>
        <p:spPr>
          <a:xfrm>
            <a:off x="457200" y="3276600"/>
            <a:ext cx="6019800" cy="3381077"/>
          </a:xfrm>
          <a:prstGeom prst="rect">
            <a:avLst/>
          </a:prstGeom>
        </p:spPr>
        <p:txBody>
          <a:bodyPr vert="horz" lIns="91440" tIns="45720" rIns="91440" bIns="45720" rtlCol="0">
            <a:normAutofit/>
          </a:bodyPr>
          <a:lstStyle>
            <a:lvl1pPr marL="342900" indent="-342900">
              <a:spcBef>
                <a:spcPct val="20000"/>
              </a:spcBef>
              <a:buFont typeface="Arial" pitchFamily="34" charset="0"/>
              <a:buChar char="•"/>
              <a:defRPr sz="3200" b="1"/>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buNone/>
            </a:pPr>
            <a:endParaRPr lang="en-US" sz="2000" b="0" kern="0" dirty="0">
              <a:solidFill>
                <a:sysClr val="windowText" lastClr="000000"/>
              </a:solidFill>
              <a:latin typeface="Arial" pitchFamily="34" charset="0"/>
              <a:cs typeface="Arial" pitchFamily="34" charset="0"/>
            </a:endParaRPr>
          </a:p>
        </p:txBody>
      </p:sp>
      <p:sp>
        <p:nvSpPr>
          <p:cNvPr id="15" name="Rectangle 14"/>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67933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lvl="0" indent="-342900">
              <a:spcBef>
                <a:spcPct val="20000"/>
              </a:spcBef>
              <a:spcAft>
                <a:spcPts val="600"/>
              </a:spcAft>
              <a:buBlip>
                <a:blip r:embed="rId4"/>
              </a:buBlip>
            </a:pPr>
            <a:r>
              <a:rPr lang="en-US" sz="2400" dirty="0">
                <a:solidFill>
                  <a:prstClr val="black"/>
                </a:solidFill>
              </a:rPr>
              <a:t>Some device configurations can change during runtime (such as screen orientation, keyboard availability, and language). </a:t>
            </a:r>
            <a:endParaRPr lang="en-US" sz="2400" dirty="0" smtClean="0">
              <a:solidFill>
                <a:prstClr val="black"/>
              </a:solidFill>
            </a:endParaRPr>
          </a:p>
          <a:p>
            <a:pPr marL="342900" lvl="0" indent="-342900">
              <a:spcBef>
                <a:spcPct val="20000"/>
              </a:spcBef>
              <a:spcAft>
                <a:spcPts val="600"/>
              </a:spcAft>
              <a:buBlip>
                <a:blip r:embed="rId4"/>
              </a:buBlip>
            </a:pPr>
            <a:r>
              <a:rPr lang="en-US" sz="2400" dirty="0" smtClean="0">
                <a:solidFill>
                  <a:prstClr val="black"/>
                </a:solidFill>
              </a:rPr>
              <a:t>When </a:t>
            </a:r>
            <a:r>
              <a:rPr lang="en-US" sz="2400" dirty="0">
                <a:solidFill>
                  <a:prstClr val="black"/>
                </a:solidFill>
              </a:rPr>
              <a:t>such a change occurs, Android recreates the running activity (the system calls </a:t>
            </a:r>
            <a:r>
              <a:rPr lang="en-US" sz="2400" dirty="0" err="1">
                <a:solidFill>
                  <a:prstClr val="black"/>
                </a:solidFill>
              </a:rPr>
              <a:t>onDestroy</a:t>
            </a:r>
            <a:r>
              <a:rPr lang="en-US" sz="2400" dirty="0">
                <a:solidFill>
                  <a:prstClr val="black"/>
                </a:solidFill>
              </a:rPr>
              <a:t>(), then immediately calls </a:t>
            </a:r>
            <a:r>
              <a:rPr lang="en-US" sz="2400" dirty="0" err="1">
                <a:solidFill>
                  <a:prstClr val="black"/>
                </a:solidFill>
              </a:rPr>
              <a:t>onCreate</a:t>
            </a:r>
            <a:r>
              <a:rPr lang="en-US" sz="2400" dirty="0">
                <a:solidFill>
                  <a:prstClr val="black"/>
                </a:solidFill>
              </a:rPr>
              <a:t>()). </a:t>
            </a:r>
            <a:endParaRPr lang="en-US" sz="2400" dirty="0" smtClean="0">
              <a:solidFill>
                <a:prstClr val="black"/>
              </a:solidFill>
            </a:endParaRPr>
          </a:p>
          <a:p>
            <a:pPr marL="342900" lvl="0" indent="-342900">
              <a:spcBef>
                <a:spcPct val="20000"/>
              </a:spcBef>
              <a:spcAft>
                <a:spcPts val="600"/>
              </a:spcAft>
              <a:buBlip>
                <a:blip r:embed="rId4"/>
              </a:buBlip>
            </a:pPr>
            <a:r>
              <a:rPr lang="en-US" sz="2400" dirty="0">
                <a:solidFill>
                  <a:prstClr val="black"/>
                </a:solidFill>
              </a:rPr>
              <a:t>This behavior is designed to help your application adapt to new configurations by automatically reloading your application with alternative resources that you've provided (such as different layouts for different screen orientations and sizes).</a:t>
            </a:r>
          </a:p>
          <a:p>
            <a:pPr marL="342900" lvl="0" indent="-342900">
              <a:spcBef>
                <a:spcPct val="20000"/>
              </a:spcBef>
              <a:spcAft>
                <a:spcPts val="600"/>
              </a:spcAft>
              <a:buBlip>
                <a:blip r:embed="rId4"/>
              </a:buBlip>
            </a:pPr>
            <a:endParaRPr lang="en-US" sz="2000" b="1" dirty="0">
              <a:solidFill>
                <a:prstClr val="black"/>
              </a:solidFill>
              <a:latin typeface="Aria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Handling configuration changes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122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35714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lvl="0" indent="-342900">
              <a:spcBef>
                <a:spcPct val="20000"/>
              </a:spcBef>
              <a:spcAft>
                <a:spcPts val="600"/>
              </a:spcAft>
              <a:buBlip>
                <a:blip r:embed="rId4"/>
              </a:buBlip>
            </a:pPr>
            <a:r>
              <a:rPr lang="en-US" sz="2400" dirty="0">
                <a:solidFill>
                  <a:srgbClr val="000000"/>
                </a:solidFill>
              </a:rPr>
              <a:t>We can call </a:t>
            </a:r>
            <a:r>
              <a:rPr lang="en-US" sz="2400" dirty="0" err="1">
                <a:solidFill>
                  <a:srgbClr val="000000"/>
                </a:solidFill>
              </a:rPr>
              <a:t>onSaveInstanceState</a:t>
            </a:r>
            <a:r>
              <a:rPr lang="en-US" sz="2400" dirty="0">
                <a:solidFill>
                  <a:srgbClr val="000000"/>
                </a:solidFill>
              </a:rPr>
              <a:t>() to retrieve per-instance state from an activity before being killed so that the state can be restored in </a:t>
            </a:r>
            <a:r>
              <a:rPr lang="en-US" sz="2400" dirty="0" err="1">
                <a:solidFill>
                  <a:srgbClr val="000000"/>
                </a:solidFill>
              </a:rPr>
              <a:t>onCreate</a:t>
            </a:r>
            <a:r>
              <a:rPr lang="en-US" sz="2400" dirty="0">
                <a:solidFill>
                  <a:srgbClr val="000000"/>
                </a:solidFill>
              </a:rPr>
              <a:t>(Bundle) or </a:t>
            </a:r>
            <a:r>
              <a:rPr lang="en-US" sz="2400" dirty="0" err="1">
                <a:solidFill>
                  <a:srgbClr val="000000"/>
                </a:solidFill>
              </a:rPr>
              <a:t>onRestoreInstanceState</a:t>
            </a:r>
            <a:r>
              <a:rPr lang="en-US" sz="2400" dirty="0">
                <a:solidFill>
                  <a:srgbClr val="000000"/>
                </a:solidFill>
              </a:rPr>
              <a:t>(Bundle) (the Bundle populated by this method will be passed to both).</a:t>
            </a:r>
            <a:endParaRPr lang="en-US" sz="2000" b="1" dirty="0">
              <a:solidFill>
                <a:srgbClr val="000000"/>
              </a:solidFill>
              <a:latin typeface="Aria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de-DE" sz="3200" b="1" dirty="0" err="1">
                <a:solidFill>
                  <a:srgbClr val="1A1A1A"/>
                </a:solidFill>
                <a:latin typeface="Arial"/>
                <a:cs typeface="Arial"/>
              </a:rPr>
              <a:t>Android</a:t>
            </a:r>
            <a:r>
              <a:rPr lang="de-DE" sz="3200" b="1" dirty="0">
                <a:solidFill>
                  <a:srgbClr val="1A1A1A"/>
                </a:solidFill>
                <a:latin typeface="Arial"/>
                <a:cs typeface="Arial"/>
              </a:rPr>
              <a:t> </a:t>
            </a:r>
            <a:r>
              <a:rPr lang="de-DE" sz="3200" b="1" dirty="0" err="1">
                <a:solidFill>
                  <a:srgbClr val="1A1A1A"/>
                </a:solidFill>
                <a:latin typeface="Arial"/>
                <a:cs typeface="Arial"/>
              </a:rPr>
              <a:t>Saved</a:t>
            </a:r>
            <a:r>
              <a:rPr lang="de-DE" sz="3200" b="1" dirty="0">
                <a:solidFill>
                  <a:srgbClr val="1A1A1A"/>
                </a:solidFill>
                <a:latin typeface="Arial"/>
                <a:cs typeface="Arial"/>
              </a:rPr>
              <a:t> Instance State Bundle</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123</a:t>
            </a:fld>
            <a:endParaRPr lang="en-US" sz="1000" dirty="0">
              <a:latin typeface="Arial" pitchFamily="34" charset="0"/>
              <a:cs typeface="Arial" pitchFamily="34" charset="0"/>
            </a:endParaRPr>
          </a:p>
        </p:txBody>
      </p:sp>
      <p:pic>
        <p:nvPicPr>
          <p:cNvPr id="5" name="Picture 4" descr="AndroidSavedInstanceStateActivit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3429000"/>
            <a:ext cx="4775200" cy="2514600"/>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32957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400" dirty="0">
              <a:solidFill>
                <a:srgbClr val="000000"/>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fr-FR" sz="2800" b="1" dirty="0" smtClean="0">
                <a:solidFill>
                  <a:srgbClr val="000000"/>
                </a:solidFill>
              </a:rPr>
              <a:t>.</a:t>
            </a:r>
            <a:r>
              <a:rPr lang="fr-FR" sz="2800" b="1" dirty="0" err="1" smtClean="0">
                <a:solidFill>
                  <a:srgbClr val="000000"/>
                </a:solidFill>
              </a:rPr>
              <a:t>xml</a:t>
            </a:r>
            <a:r>
              <a:rPr lang="fr-FR" sz="2800" b="1" dirty="0" smtClean="0">
                <a:solidFill>
                  <a:srgbClr val="000000"/>
                </a:solidFill>
              </a:rPr>
              <a:t> format</a:t>
            </a:r>
            <a:endParaRPr lang="en-US" sz="2800" b="1" dirty="0">
              <a:solidFill>
                <a:srgbClr val="000000"/>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124</a:t>
            </a:fld>
            <a:endParaRPr lang="en-US" sz="1000" dirty="0">
              <a:solidFill>
                <a:prstClr val="white"/>
              </a:solidFill>
              <a:latin typeface="Arial" pitchFamily="34" charset="0"/>
              <a:cs typeface="Arial" pitchFamily="34" charset="0"/>
            </a:endParaRPr>
          </a:p>
        </p:txBody>
      </p:sp>
      <p:sp>
        <p:nvSpPr>
          <p:cNvPr id="12" name="Rectangle 11"/>
          <p:cNvSpPr/>
          <p:nvPr/>
        </p:nvSpPr>
        <p:spPr>
          <a:xfrm>
            <a:off x="685800" y="762000"/>
            <a:ext cx="6858000" cy="5909308"/>
          </a:xfrm>
          <a:prstGeom prst="rect">
            <a:avLst/>
          </a:prstGeom>
        </p:spPr>
        <p:txBody>
          <a:bodyPr wrap="square">
            <a:spAutoFit/>
          </a:bodyPr>
          <a:lstStyle/>
          <a:p>
            <a:r>
              <a:rPr lang="fr-FR" sz="1400" dirty="0">
                <a:solidFill>
                  <a:srgbClr val="000000"/>
                </a:solidFill>
              </a:rPr>
              <a:t>&lt;</a:t>
            </a:r>
            <a:r>
              <a:rPr lang="fr-FR" sz="1400" dirty="0" err="1">
                <a:solidFill>
                  <a:srgbClr val="000000"/>
                </a:solidFill>
              </a:rPr>
              <a:t>LinearLayout</a:t>
            </a:r>
            <a:r>
              <a:rPr lang="fr-FR" sz="1400" dirty="0">
                <a:solidFill>
                  <a:srgbClr val="000000"/>
                </a:solidFill>
              </a:rPr>
              <a:t> </a:t>
            </a:r>
            <a:r>
              <a:rPr lang="fr-FR" sz="1400" dirty="0" err="1">
                <a:solidFill>
                  <a:srgbClr val="000000"/>
                </a:solidFill>
              </a:rPr>
              <a:t>xmlns:android</a:t>
            </a:r>
            <a:r>
              <a:rPr lang="fr-FR" sz="1400" dirty="0">
                <a:solidFill>
                  <a:srgbClr val="000000"/>
                </a:solidFill>
              </a:rPr>
              <a:t>="http://</a:t>
            </a:r>
            <a:r>
              <a:rPr lang="fr-FR" sz="1400" dirty="0" err="1">
                <a:solidFill>
                  <a:srgbClr val="000000"/>
                </a:solidFill>
              </a:rPr>
              <a:t>schemas.android.com</a:t>
            </a:r>
            <a:r>
              <a:rPr lang="fr-FR" sz="1400" dirty="0">
                <a:solidFill>
                  <a:srgbClr val="000000"/>
                </a:solidFill>
              </a:rPr>
              <a:t>/</a:t>
            </a:r>
            <a:r>
              <a:rPr lang="fr-FR" sz="1400" dirty="0" err="1">
                <a:solidFill>
                  <a:srgbClr val="000000"/>
                </a:solidFill>
              </a:rPr>
              <a:t>apk</a:t>
            </a:r>
            <a:r>
              <a:rPr lang="fr-FR" sz="1400" dirty="0">
                <a:solidFill>
                  <a:srgbClr val="000000"/>
                </a:solidFill>
              </a:rPr>
              <a:t>/</a:t>
            </a:r>
            <a:r>
              <a:rPr lang="fr-FR" sz="1400" dirty="0" err="1">
                <a:solidFill>
                  <a:srgbClr val="000000"/>
                </a:solidFill>
              </a:rPr>
              <a:t>res</a:t>
            </a:r>
            <a:r>
              <a:rPr lang="fr-FR" sz="1400" dirty="0">
                <a:solidFill>
                  <a:srgbClr val="000000"/>
                </a:solidFill>
              </a:rPr>
              <a:t>/</a:t>
            </a:r>
            <a:r>
              <a:rPr lang="fr-FR" sz="1400" dirty="0" err="1">
                <a:solidFill>
                  <a:srgbClr val="000000"/>
                </a:solidFill>
              </a:rPr>
              <a:t>android</a:t>
            </a:r>
            <a:r>
              <a:rPr lang="fr-FR" sz="1400" dirty="0">
                <a:solidFill>
                  <a:srgbClr val="000000"/>
                </a:solidFill>
              </a:rPr>
              <a:t>"</a:t>
            </a:r>
          </a:p>
          <a:p>
            <a:r>
              <a:rPr lang="fr-FR" sz="1400" dirty="0">
                <a:solidFill>
                  <a:srgbClr val="000000"/>
                </a:solidFill>
              </a:rPr>
              <a:t>   </a:t>
            </a:r>
            <a:r>
              <a:rPr lang="fr-FR" sz="1400" dirty="0" err="1">
                <a:solidFill>
                  <a:srgbClr val="000000"/>
                </a:solidFill>
              </a:rPr>
              <a:t>android:orientation</a:t>
            </a:r>
            <a:r>
              <a:rPr lang="fr-FR" sz="1400" dirty="0">
                <a:solidFill>
                  <a:srgbClr val="000000"/>
                </a:solidFill>
              </a:rPr>
              <a:t>="vertical"</a:t>
            </a:r>
          </a:p>
          <a:p>
            <a:r>
              <a:rPr lang="en-US" sz="1400" dirty="0">
                <a:solidFill>
                  <a:srgbClr val="000000"/>
                </a:solidFill>
              </a:rPr>
              <a:t>   </a:t>
            </a:r>
            <a:r>
              <a:rPr lang="en-US" sz="1400" dirty="0" err="1">
                <a:solidFill>
                  <a:srgbClr val="000000"/>
                </a:solidFill>
              </a:rPr>
              <a:t>android:layout_width</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a:t>
            </a:r>
            <a:r>
              <a:rPr lang="en-US" sz="1400" dirty="0" err="1">
                <a:solidFill>
                  <a:srgbClr val="000000"/>
                </a:solidFill>
              </a:rPr>
              <a:t>android:layout_height</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&gt;</a:t>
            </a:r>
          </a:p>
          <a:p>
            <a:r>
              <a:rPr lang="pl-PL" sz="1400" dirty="0">
                <a:solidFill>
                  <a:srgbClr val="000000"/>
                </a:solidFill>
              </a:rPr>
              <a:t>&lt;</a:t>
            </a:r>
            <a:r>
              <a:rPr lang="pl-PL" sz="1400" dirty="0" err="1">
                <a:solidFill>
                  <a:srgbClr val="000000"/>
                </a:solidFill>
              </a:rPr>
              <a:t>TextView</a:t>
            </a:r>
            <a:r>
              <a:rPr lang="pl-PL" sz="1400" dirty="0">
                <a:solidFill>
                  <a:srgbClr val="000000"/>
                </a:solidFill>
              </a:rPr>
              <a:t> </a:t>
            </a:r>
          </a:p>
          <a:p>
            <a:r>
              <a:rPr lang="en-US" sz="1400" dirty="0">
                <a:solidFill>
                  <a:srgbClr val="000000"/>
                </a:solidFill>
              </a:rPr>
              <a:t>   </a:t>
            </a:r>
            <a:r>
              <a:rPr lang="en-US" sz="1400" dirty="0" err="1">
                <a:solidFill>
                  <a:srgbClr val="000000"/>
                </a:solidFill>
              </a:rPr>
              <a:t>android:layout_width</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a:t>
            </a:r>
            <a:r>
              <a:rPr lang="en-US" sz="1400" dirty="0" err="1">
                <a:solidFill>
                  <a:srgbClr val="000000"/>
                </a:solidFill>
              </a:rPr>
              <a:t>android:layout_height</a:t>
            </a:r>
            <a:r>
              <a:rPr lang="en-US" sz="1400" dirty="0">
                <a:solidFill>
                  <a:srgbClr val="000000"/>
                </a:solidFill>
              </a:rPr>
              <a:t>="</a:t>
            </a:r>
            <a:r>
              <a:rPr lang="en-US" sz="1400" dirty="0" err="1">
                <a:solidFill>
                  <a:srgbClr val="000000"/>
                </a:solidFill>
              </a:rPr>
              <a:t>wrap_content</a:t>
            </a:r>
            <a:r>
              <a:rPr lang="en-US" sz="1400" dirty="0">
                <a:solidFill>
                  <a:srgbClr val="000000"/>
                </a:solidFill>
              </a:rPr>
              <a:t>"</a:t>
            </a:r>
          </a:p>
          <a:p>
            <a:r>
              <a:rPr lang="fr-FR" sz="1400" dirty="0">
                <a:solidFill>
                  <a:srgbClr val="000000"/>
                </a:solidFill>
              </a:rPr>
              <a:t>   </a:t>
            </a:r>
            <a:r>
              <a:rPr lang="fr-FR" sz="1400" dirty="0" err="1">
                <a:solidFill>
                  <a:srgbClr val="000000"/>
                </a:solidFill>
              </a:rPr>
              <a:t>android:text</a:t>
            </a:r>
            <a:r>
              <a:rPr lang="fr-FR" sz="1400" dirty="0">
                <a:solidFill>
                  <a:srgbClr val="000000"/>
                </a:solidFill>
              </a:rPr>
              <a:t>="@string/hello"</a:t>
            </a:r>
          </a:p>
          <a:p>
            <a:r>
              <a:rPr lang="en-US" sz="1400" dirty="0">
                <a:solidFill>
                  <a:srgbClr val="000000"/>
                </a:solidFill>
              </a:rPr>
              <a:t>   /&gt;</a:t>
            </a:r>
          </a:p>
          <a:p>
            <a:r>
              <a:rPr lang="en-US" sz="1400" dirty="0">
                <a:solidFill>
                  <a:srgbClr val="000000"/>
                </a:solidFill>
              </a:rPr>
              <a:t>&lt;</a:t>
            </a:r>
            <a:r>
              <a:rPr lang="en-US" sz="1400" dirty="0" err="1">
                <a:solidFill>
                  <a:srgbClr val="000000"/>
                </a:solidFill>
              </a:rPr>
              <a:t>EditText</a:t>
            </a:r>
            <a:endParaRPr lang="en-US" sz="1400" dirty="0">
              <a:solidFill>
                <a:srgbClr val="000000"/>
              </a:solidFill>
            </a:endParaRPr>
          </a:p>
          <a:p>
            <a:r>
              <a:rPr lang="fr-FR" sz="1400" dirty="0">
                <a:solidFill>
                  <a:srgbClr val="000000"/>
                </a:solidFill>
              </a:rPr>
              <a:t>   </a:t>
            </a:r>
            <a:r>
              <a:rPr lang="fr-FR" sz="1400" dirty="0" err="1">
                <a:solidFill>
                  <a:srgbClr val="000000"/>
                </a:solidFill>
              </a:rPr>
              <a:t>android:id</a:t>
            </a:r>
            <a:r>
              <a:rPr lang="fr-FR" sz="1400" dirty="0">
                <a:solidFill>
                  <a:srgbClr val="000000"/>
                </a:solidFill>
              </a:rPr>
              <a:t>="@+id/</a:t>
            </a:r>
            <a:r>
              <a:rPr lang="fr-FR" sz="1400" dirty="0" err="1">
                <a:solidFill>
                  <a:srgbClr val="000000"/>
                </a:solidFill>
              </a:rPr>
              <a:t>edit</a:t>
            </a:r>
            <a:r>
              <a:rPr lang="fr-FR" sz="1400" dirty="0">
                <a:solidFill>
                  <a:srgbClr val="000000"/>
                </a:solidFill>
              </a:rPr>
              <a:t>"</a:t>
            </a:r>
          </a:p>
          <a:p>
            <a:r>
              <a:rPr lang="en-US" sz="1400" dirty="0">
                <a:solidFill>
                  <a:srgbClr val="000000"/>
                </a:solidFill>
              </a:rPr>
              <a:t>   </a:t>
            </a:r>
            <a:r>
              <a:rPr lang="en-US" sz="1400" dirty="0" err="1">
                <a:solidFill>
                  <a:srgbClr val="000000"/>
                </a:solidFill>
              </a:rPr>
              <a:t>android:layout_width</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a:t>
            </a:r>
            <a:r>
              <a:rPr lang="en-US" sz="1400" dirty="0" err="1">
                <a:solidFill>
                  <a:srgbClr val="000000"/>
                </a:solidFill>
              </a:rPr>
              <a:t>android:layout_height</a:t>
            </a:r>
            <a:r>
              <a:rPr lang="en-US" sz="1400" dirty="0">
                <a:solidFill>
                  <a:srgbClr val="000000"/>
                </a:solidFill>
              </a:rPr>
              <a:t>="</a:t>
            </a:r>
            <a:r>
              <a:rPr lang="en-US" sz="1400" dirty="0" err="1">
                <a:solidFill>
                  <a:srgbClr val="000000"/>
                </a:solidFill>
              </a:rPr>
              <a:t>wrap_content</a:t>
            </a:r>
            <a:r>
              <a:rPr lang="en-US" sz="1400" dirty="0">
                <a:solidFill>
                  <a:srgbClr val="000000"/>
                </a:solidFill>
              </a:rPr>
              <a:t>"</a:t>
            </a:r>
          </a:p>
          <a:p>
            <a:r>
              <a:rPr lang="en-US" sz="1400" dirty="0">
                <a:solidFill>
                  <a:srgbClr val="000000"/>
                </a:solidFill>
              </a:rPr>
              <a:t>   /&gt;</a:t>
            </a:r>
          </a:p>
          <a:p>
            <a:r>
              <a:rPr lang="it-IT" sz="1400" dirty="0">
                <a:solidFill>
                  <a:srgbClr val="000000"/>
                </a:solidFill>
              </a:rPr>
              <a:t>&lt;Button</a:t>
            </a:r>
          </a:p>
          <a:p>
            <a:r>
              <a:rPr lang="fr-FR" sz="1400" dirty="0">
                <a:solidFill>
                  <a:srgbClr val="000000"/>
                </a:solidFill>
              </a:rPr>
              <a:t>   </a:t>
            </a:r>
            <a:r>
              <a:rPr lang="fr-FR" sz="1400" dirty="0" err="1">
                <a:solidFill>
                  <a:srgbClr val="000000"/>
                </a:solidFill>
              </a:rPr>
              <a:t>android:id</a:t>
            </a:r>
            <a:r>
              <a:rPr lang="fr-FR" sz="1400" dirty="0">
                <a:solidFill>
                  <a:srgbClr val="000000"/>
                </a:solidFill>
              </a:rPr>
              <a:t>="@+id/update"</a:t>
            </a:r>
          </a:p>
          <a:p>
            <a:r>
              <a:rPr lang="en-US" sz="1400" dirty="0">
                <a:solidFill>
                  <a:srgbClr val="000000"/>
                </a:solidFill>
              </a:rPr>
              <a:t>   </a:t>
            </a:r>
            <a:r>
              <a:rPr lang="en-US" sz="1400" dirty="0" err="1">
                <a:solidFill>
                  <a:srgbClr val="000000"/>
                </a:solidFill>
              </a:rPr>
              <a:t>android:layout_width</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a:t>
            </a:r>
            <a:r>
              <a:rPr lang="en-US" sz="1400" dirty="0" err="1">
                <a:solidFill>
                  <a:srgbClr val="000000"/>
                </a:solidFill>
              </a:rPr>
              <a:t>android:layout_height</a:t>
            </a:r>
            <a:r>
              <a:rPr lang="en-US" sz="1400" dirty="0">
                <a:solidFill>
                  <a:srgbClr val="000000"/>
                </a:solidFill>
              </a:rPr>
              <a:t>="</a:t>
            </a:r>
            <a:r>
              <a:rPr lang="en-US" sz="1400" dirty="0" err="1">
                <a:solidFill>
                  <a:srgbClr val="000000"/>
                </a:solidFill>
              </a:rPr>
              <a:t>wrap_content</a:t>
            </a:r>
            <a:r>
              <a:rPr lang="en-US" sz="1400" dirty="0">
                <a:solidFill>
                  <a:srgbClr val="000000"/>
                </a:solidFill>
              </a:rPr>
              <a:t>"</a:t>
            </a:r>
          </a:p>
          <a:p>
            <a:r>
              <a:rPr lang="fr-FR" sz="1400" dirty="0">
                <a:solidFill>
                  <a:srgbClr val="000000"/>
                </a:solidFill>
              </a:rPr>
              <a:t>   </a:t>
            </a:r>
            <a:r>
              <a:rPr lang="fr-FR" sz="1400" dirty="0" err="1">
                <a:solidFill>
                  <a:srgbClr val="000000"/>
                </a:solidFill>
              </a:rPr>
              <a:t>android:text</a:t>
            </a:r>
            <a:r>
              <a:rPr lang="fr-FR" sz="1400" dirty="0">
                <a:solidFill>
                  <a:srgbClr val="000000"/>
                </a:solidFill>
              </a:rPr>
              <a:t>="Update"</a:t>
            </a:r>
          </a:p>
          <a:p>
            <a:r>
              <a:rPr lang="en-US" sz="1400" dirty="0">
                <a:solidFill>
                  <a:srgbClr val="000000"/>
                </a:solidFill>
              </a:rPr>
              <a:t>   /&gt;</a:t>
            </a:r>
          </a:p>
          <a:p>
            <a:r>
              <a:rPr lang="pl-PL" sz="1400" dirty="0">
                <a:solidFill>
                  <a:srgbClr val="000000"/>
                </a:solidFill>
              </a:rPr>
              <a:t>&lt;</a:t>
            </a:r>
            <a:r>
              <a:rPr lang="pl-PL" sz="1400" dirty="0" err="1">
                <a:solidFill>
                  <a:srgbClr val="000000"/>
                </a:solidFill>
              </a:rPr>
              <a:t>TextView</a:t>
            </a:r>
            <a:endParaRPr lang="pl-PL" sz="1400" dirty="0">
              <a:solidFill>
                <a:srgbClr val="000000"/>
              </a:solidFill>
            </a:endParaRPr>
          </a:p>
          <a:p>
            <a:r>
              <a:rPr lang="fr-FR" sz="1400" dirty="0">
                <a:solidFill>
                  <a:srgbClr val="000000"/>
                </a:solidFill>
              </a:rPr>
              <a:t>   </a:t>
            </a:r>
            <a:r>
              <a:rPr lang="fr-FR" sz="1400" dirty="0" err="1">
                <a:solidFill>
                  <a:srgbClr val="000000"/>
                </a:solidFill>
              </a:rPr>
              <a:t>android:id</a:t>
            </a:r>
            <a:r>
              <a:rPr lang="fr-FR" sz="1400" dirty="0">
                <a:solidFill>
                  <a:srgbClr val="000000"/>
                </a:solidFill>
              </a:rPr>
              <a:t>="@+id/</a:t>
            </a:r>
            <a:r>
              <a:rPr lang="fr-FR" sz="1400" dirty="0" err="1">
                <a:solidFill>
                  <a:srgbClr val="000000"/>
                </a:solidFill>
              </a:rPr>
              <a:t>text</a:t>
            </a:r>
            <a:r>
              <a:rPr lang="fr-FR" sz="1400" dirty="0">
                <a:solidFill>
                  <a:srgbClr val="000000"/>
                </a:solidFill>
              </a:rPr>
              <a:t>"</a:t>
            </a:r>
          </a:p>
          <a:p>
            <a:r>
              <a:rPr lang="en-US" sz="1400" dirty="0">
                <a:solidFill>
                  <a:srgbClr val="000000"/>
                </a:solidFill>
              </a:rPr>
              <a:t>   </a:t>
            </a:r>
            <a:r>
              <a:rPr lang="en-US" sz="1400" dirty="0" err="1">
                <a:solidFill>
                  <a:srgbClr val="000000"/>
                </a:solidFill>
              </a:rPr>
              <a:t>android:layout_width</a:t>
            </a:r>
            <a:r>
              <a:rPr lang="en-US" sz="1400" dirty="0">
                <a:solidFill>
                  <a:srgbClr val="000000"/>
                </a:solidFill>
              </a:rPr>
              <a:t>="</a:t>
            </a:r>
            <a:r>
              <a:rPr lang="en-US" sz="1400" dirty="0" err="1">
                <a:solidFill>
                  <a:srgbClr val="000000"/>
                </a:solidFill>
              </a:rPr>
              <a:t>fill_parent</a:t>
            </a:r>
            <a:r>
              <a:rPr lang="en-US" sz="1400" dirty="0">
                <a:solidFill>
                  <a:srgbClr val="000000"/>
                </a:solidFill>
              </a:rPr>
              <a:t>"</a:t>
            </a:r>
          </a:p>
          <a:p>
            <a:r>
              <a:rPr lang="en-US" sz="1400" dirty="0">
                <a:solidFill>
                  <a:srgbClr val="000000"/>
                </a:solidFill>
              </a:rPr>
              <a:t>   </a:t>
            </a:r>
            <a:r>
              <a:rPr lang="en-US" sz="1400" dirty="0" err="1">
                <a:solidFill>
                  <a:srgbClr val="000000"/>
                </a:solidFill>
              </a:rPr>
              <a:t>android:layout_height</a:t>
            </a:r>
            <a:r>
              <a:rPr lang="en-US" sz="1400" dirty="0">
                <a:solidFill>
                  <a:srgbClr val="000000"/>
                </a:solidFill>
              </a:rPr>
              <a:t>="</a:t>
            </a:r>
            <a:r>
              <a:rPr lang="en-US" sz="1400" dirty="0" err="1">
                <a:solidFill>
                  <a:srgbClr val="000000"/>
                </a:solidFill>
              </a:rPr>
              <a:t>wrap_content</a:t>
            </a:r>
            <a:r>
              <a:rPr lang="en-US" sz="1400" dirty="0">
                <a:solidFill>
                  <a:srgbClr val="000000"/>
                </a:solidFill>
              </a:rPr>
              <a:t>"</a:t>
            </a:r>
          </a:p>
          <a:p>
            <a:r>
              <a:rPr lang="en-US" sz="1400" dirty="0">
                <a:solidFill>
                  <a:srgbClr val="000000"/>
                </a:solidFill>
              </a:rPr>
              <a:t>   /&gt;</a:t>
            </a:r>
          </a:p>
          <a:p>
            <a:r>
              <a:rPr lang="en-US" sz="1400" dirty="0">
                <a:solidFill>
                  <a:srgbClr val="000000"/>
                </a:solidFill>
              </a:rPr>
              <a:t>&lt;/</a:t>
            </a:r>
            <a:r>
              <a:rPr lang="en-US" sz="1400" dirty="0" err="1">
                <a:solidFill>
                  <a:srgbClr val="000000"/>
                </a:solidFill>
              </a:rPr>
              <a:t>LinearLayout</a:t>
            </a:r>
            <a:r>
              <a:rPr lang="en-US" sz="1400" dirty="0">
                <a:solidFill>
                  <a:srgbClr val="000000"/>
                </a:solidFill>
              </a:rPr>
              <a:t>&gt;</a:t>
            </a: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08176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400" dirty="0">
              <a:solidFill>
                <a:srgbClr val="000000"/>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Saving User State Code</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125</a:t>
            </a:fld>
            <a:endParaRPr lang="en-US" sz="1000" dirty="0">
              <a:solidFill>
                <a:prstClr val="white"/>
              </a:solidFill>
              <a:latin typeface="Arial" pitchFamily="34" charset="0"/>
              <a:cs typeface="Arial" pitchFamily="34" charset="0"/>
            </a:endParaRPr>
          </a:p>
        </p:txBody>
      </p:sp>
      <p:sp>
        <p:nvSpPr>
          <p:cNvPr id="6" name="Rectangle 5"/>
          <p:cNvSpPr/>
          <p:nvPr/>
        </p:nvSpPr>
        <p:spPr>
          <a:xfrm>
            <a:off x="457200" y="838200"/>
            <a:ext cx="8153400" cy="5078314"/>
          </a:xfrm>
          <a:prstGeom prst="rect">
            <a:avLst/>
          </a:prstGeom>
        </p:spPr>
        <p:txBody>
          <a:bodyPr wrap="square">
            <a:spAutoFit/>
          </a:bodyPr>
          <a:lstStyle/>
          <a:p>
            <a:r>
              <a:rPr lang="en-US" dirty="0">
                <a:solidFill>
                  <a:srgbClr val="000000"/>
                </a:solidFill>
              </a:rPr>
              <a:t>@Override</a:t>
            </a:r>
          </a:p>
          <a:p>
            <a:r>
              <a:rPr lang="en-US" dirty="0" smtClean="0">
                <a:solidFill>
                  <a:srgbClr val="000000"/>
                </a:solidFill>
              </a:rPr>
              <a:t>  public void </a:t>
            </a:r>
            <a:r>
              <a:rPr lang="en-US" dirty="0" err="1" smtClean="0">
                <a:solidFill>
                  <a:srgbClr val="000000"/>
                </a:solidFill>
              </a:rPr>
              <a:t>onClick</a:t>
            </a:r>
            <a:r>
              <a:rPr lang="en-US" dirty="0" smtClean="0">
                <a:solidFill>
                  <a:srgbClr val="000000"/>
                </a:solidFill>
              </a:rPr>
              <a:t>(View arg0) {</a:t>
            </a:r>
          </a:p>
          <a:p>
            <a:r>
              <a:rPr lang="en-US" dirty="0" smtClean="0">
                <a:solidFill>
                  <a:srgbClr val="000000"/>
                </a:solidFill>
              </a:rPr>
              <a:t>   // TODO Auto-generated method stub</a:t>
            </a:r>
          </a:p>
          <a:p>
            <a:r>
              <a:rPr lang="en-US" dirty="0" smtClean="0">
                <a:solidFill>
                  <a:srgbClr val="000000"/>
                </a:solidFill>
              </a:rPr>
              <a:t>   </a:t>
            </a:r>
            <a:r>
              <a:rPr lang="en-US" dirty="0" err="1" smtClean="0">
                <a:solidFill>
                  <a:srgbClr val="000000"/>
                </a:solidFill>
              </a:rPr>
              <a:t>text.setText</a:t>
            </a:r>
            <a:r>
              <a:rPr lang="en-US" dirty="0" smtClean="0">
                <a:solidFill>
                  <a:srgbClr val="000000"/>
                </a:solidFill>
              </a:rPr>
              <a:t>(</a:t>
            </a:r>
            <a:r>
              <a:rPr lang="en-US" dirty="0" err="1" smtClean="0">
                <a:solidFill>
                  <a:srgbClr val="000000"/>
                </a:solidFill>
              </a:rPr>
              <a:t>edit.getText</a:t>
            </a:r>
            <a:r>
              <a:rPr lang="en-US" dirty="0" smtClean="0">
                <a:solidFill>
                  <a:srgbClr val="000000"/>
                </a:solidFill>
              </a:rPr>
              <a:t>().</a:t>
            </a:r>
            <a:r>
              <a:rPr lang="en-US" dirty="0" err="1" smtClean="0">
                <a:solidFill>
                  <a:srgbClr val="000000"/>
                </a:solidFill>
              </a:rPr>
              <a:t>toString</a:t>
            </a:r>
            <a:r>
              <a:rPr lang="en-US" dirty="0" smtClean="0">
                <a:solidFill>
                  <a:srgbClr val="000000"/>
                </a:solidFill>
              </a:rPr>
              <a:t>());</a:t>
            </a:r>
          </a:p>
          <a:p>
            <a:r>
              <a:rPr lang="en-US" dirty="0" smtClean="0">
                <a:solidFill>
                  <a:srgbClr val="000000"/>
                </a:solidFill>
              </a:rPr>
              <a:t>  }});</a:t>
            </a:r>
          </a:p>
          <a:p>
            <a:r>
              <a:rPr lang="en-US" dirty="0" smtClean="0">
                <a:solidFill>
                  <a:srgbClr val="000000"/>
                </a:solidFill>
              </a:rPr>
              <a:t>   }</a:t>
            </a:r>
          </a:p>
          <a:p>
            <a:r>
              <a:rPr lang="en-US" dirty="0" smtClean="0">
                <a:solidFill>
                  <a:srgbClr val="000000"/>
                </a:solidFill>
              </a:rPr>
              <a:t>@Override</a:t>
            </a:r>
          </a:p>
          <a:p>
            <a:r>
              <a:rPr lang="en-US" dirty="0" smtClean="0">
                <a:solidFill>
                  <a:srgbClr val="000000"/>
                </a:solidFill>
              </a:rPr>
              <a:t>protected void </a:t>
            </a:r>
            <a:r>
              <a:rPr lang="en-US" dirty="0" err="1" smtClean="0">
                <a:solidFill>
                  <a:srgbClr val="000000"/>
                </a:solidFill>
              </a:rPr>
              <a:t>onSaveInstanceState</a:t>
            </a:r>
            <a:r>
              <a:rPr lang="en-US" dirty="0" smtClean="0">
                <a:solidFill>
                  <a:srgbClr val="000000"/>
                </a:solidFill>
              </a:rPr>
              <a:t>(Bundle </a:t>
            </a:r>
            <a:r>
              <a:rPr lang="en-US" dirty="0" err="1" smtClean="0">
                <a:solidFill>
                  <a:srgbClr val="000000"/>
                </a:solidFill>
              </a:rPr>
              <a:t>outState</a:t>
            </a:r>
            <a:r>
              <a:rPr lang="en-US" dirty="0" smtClean="0">
                <a:solidFill>
                  <a:srgbClr val="000000"/>
                </a:solidFill>
              </a:rPr>
              <a:t>) {</a:t>
            </a:r>
          </a:p>
          <a:p>
            <a:r>
              <a:rPr lang="en-US" dirty="0" smtClean="0">
                <a:solidFill>
                  <a:srgbClr val="000000"/>
                </a:solidFill>
              </a:rPr>
              <a:t> // TODO Auto-generated method stub</a:t>
            </a:r>
          </a:p>
          <a:p>
            <a:r>
              <a:rPr lang="en-US" dirty="0" smtClean="0">
                <a:solidFill>
                  <a:srgbClr val="000000"/>
                </a:solidFill>
              </a:rPr>
              <a:t> </a:t>
            </a:r>
            <a:r>
              <a:rPr lang="en-US" dirty="0" err="1" smtClean="0">
                <a:solidFill>
                  <a:srgbClr val="000000"/>
                </a:solidFill>
              </a:rPr>
              <a:t>super.onSaveInstanceState</a:t>
            </a:r>
            <a:r>
              <a:rPr lang="en-US" dirty="0" smtClean="0">
                <a:solidFill>
                  <a:srgbClr val="000000"/>
                </a:solidFill>
              </a:rPr>
              <a:t>(</a:t>
            </a:r>
            <a:r>
              <a:rPr lang="en-US" dirty="0" err="1" smtClean="0">
                <a:solidFill>
                  <a:srgbClr val="000000"/>
                </a:solidFill>
              </a:rPr>
              <a:t>outState</a:t>
            </a:r>
            <a:r>
              <a:rPr lang="en-US" dirty="0" smtClean="0">
                <a:solidFill>
                  <a:srgbClr val="000000"/>
                </a:solidFill>
              </a:rPr>
              <a:t>);</a:t>
            </a:r>
          </a:p>
          <a:p>
            <a:r>
              <a:rPr lang="en-US" dirty="0" smtClean="0">
                <a:solidFill>
                  <a:srgbClr val="000000"/>
                </a:solidFill>
              </a:rPr>
              <a:t> </a:t>
            </a:r>
            <a:r>
              <a:rPr lang="en-US" dirty="0" err="1" smtClean="0">
                <a:solidFill>
                  <a:srgbClr val="000000"/>
                </a:solidFill>
              </a:rPr>
              <a:t>outState.putString</a:t>
            </a:r>
            <a:r>
              <a:rPr lang="en-US" dirty="0" smtClean="0">
                <a:solidFill>
                  <a:srgbClr val="000000"/>
                </a:solidFill>
              </a:rPr>
              <a:t>("TEXT", (String)</a:t>
            </a:r>
            <a:r>
              <a:rPr lang="en-US" dirty="0" err="1" smtClean="0">
                <a:solidFill>
                  <a:srgbClr val="000000"/>
                </a:solidFill>
              </a:rPr>
              <a:t>text.getText</a:t>
            </a:r>
            <a:r>
              <a:rPr lang="en-US" dirty="0" smtClean="0">
                <a:solidFill>
                  <a:srgbClr val="000000"/>
                </a:solidFill>
              </a:rPr>
              <a:t>());</a:t>
            </a:r>
          </a:p>
          <a:p>
            <a:r>
              <a:rPr lang="en-US" dirty="0" smtClean="0">
                <a:solidFill>
                  <a:srgbClr val="000000"/>
                </a:solidFill>
              </a:rPr>
              <a:t>}</a:t>
            </a:r>
            <a:endParaRPr lang="en-US" dirty="0">
              <a:solidFill>
                <a:srgbClr val="000000"/>
              </a:solidFill>
            </a:endParaRPr>
          </a:p>
          <a:p>
            <a:r>
              <a:rPr lang="en-US" dirty="0">
                <a:solidFill>
                  <a:srgbClr val="000000"/>
                </a:solidFill>
              </a:rPr>
              <a:t>@Override</a:t>
            </a:r>
          </a:p>
          <a:p>
            <a:r>
              <a:rPr lang="en-US" dirty="0">
                <a:solidFill>
                  <a:srgbClr val="000000"/>
                </a:solidFill>
              </a:rPr>
              <a:t>protected void </a:t>
            </a:r>
            <a:r>
              <a:rPr lang="en-US" dirty="0" err="1">
                <a:solidFill>
                  <a:srgbClr val="000000"/>
                </a:solidFill>
              </a:rPr>
              <a:t>onRestoreInstanceState</a:t>
            </a:r>
            <a:r>
              <a:rPr lang="en-US" dirty="0">
                <a:solidFill>
                  <a:srgbClr val="000000"/>
                </a:solidFill>
              </a:rPr>
              <a:t>(Bundle </a:t>
            </a:r>
            <a:r>
              <a:rPr lang="en-US" dirty="0" err="1">
                <a:solidFill>
                  <a:srgbClr val="000000"/>
                </a:solidFill>
              </a:rPr>
              <a:t>savedInstanceState</a:t>
            </a:r>
            <a:r>
              <a:rPr lang="en-US" dirty="0">
                <a:solidFill>
                  <a:srgbClr val="000000"/>
                </a:solidFill>
              </a:rPr>
              <a:t>) {</a:t>
            </a:r>
          </a:p>
          <a:p>
            <a:r>
              <a:rPr lang="en-US" dirty="0">
                <a:solidFill>
                  <a:srgbClr val="000000"/>
                </a:solidFill>
              </a:rPr>
              <a:t> // TODO Auto-generated method stub</a:t>
            </a:r>
          </a:p>
          <a:p>
            <a:r>
              <a:rPr lang="en-US" dirty="0">
                <a:solidFill>
                  <a:srgbClr val="000000"/>
                </a:solidFill>
              </a:rPr>
              <a:t> </a:t>
            </a:r>
            <a:r>
              <a:rPr lang="en-US" dirty="0" err="1">
                <a:solidFill>
                  <a:srgbClr val="000000"/>
                </a:solidFill>
              </a:rPr>
              <a:t>super.onRestoreInstanceState</a:t>
            </a:r>
            <a:r>
              <a:rPr lang="en-US" dirty="0">
                <a:solidFill>
                  <a:srgbClr val="000000"/>
                </a:solidFill>
              </a:rPr>
              <a:t>(</a:t>
            </a:r>
            <a:r>
              <a:rPr lang="en-US" dirty="0" err="1">
                <a:solidFill>
                  <a:srgbClr val="000000"/>
                </a:solidFill>
              </a:rPr>
              <a:t>savedInstanceState</a:t>
            </a:r>
            <a:r>
              <a:rPr lang="en-US" dirty="0">
                <a:solidFill>
                  <a:srgbClr val="000000"/>
                </a:solidFill>
              </a:rPr>
              <a:t>);</a:t>
            </a:r>
          </a:p>
          <a:p>
            <a:r>
              <a:rPr lang="en-US" dirty="0">
                <a:solidFill>
                  <a:srgbClr val="000000"/>
                </a:solidFill>
              </a:rPr>
              <a:t> </a:t>
            </a:r>
            <a:r>
              <a:rPr lang="en-US" dirty="0" err="1">
                <a:solidFill>
                  <a:srgbClr val="000000"/>
                </a:solidFill>
              </a:rPr>
              <a:t>text.setText</a:t>
            </a:r>
            <a:r>
              <a:rPr lang="en-US" dirty="0">
                <a:solidFill>
                  <a:srgbClr val="000000"/>
                </a:solidFill>
              </a:rPr>
              <a:t>(</a:t>
            </a:r>
            <a:r>
              <a:rPr lang="en-US" dirty="0" err="1">
                <a:solidFill>
                  <a:srgbClr val="000000"/>
                </a:solidFill>
              </a:rPr>
              <a:t>savedInstanceState.getString</a:t>
            </a:r>
            <a:r>
              <a:rPr lang="en-US" dirty="0">
                <a:solidFill>
                  <a:srgbClr val="000000"/>
                </a:solidFill>
              </a:rPr>
              <a:t>("TEXT"));</a:t>
            </a:r>
          </a:p>
          <a:p>
            <a:r>
              <a:rPr lang="en-US" dirty="0">
                <a:solidFill>
                  <a:srgbClr val="000000"/>
                </a:solidFill>
              </a:rPr>
              <a:t>}</a:t>
            </a:r>
          </a:p>
        </p:txBody>
      </p:sp>
      <p:sp>
        <p:nvSpPr>
          <p:cNvPr id="7" name="Oval 6"/>
          <p:cNvSpPr/>
          <p:nvPr/>
        </p:nvSpPr>
        <p:spPr>
          <a:xfrm>
            <a:off x="228600" y="3505200"/>
            <a:ext cx="5943600"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28600" y="5105400"/>
            <a:ext cx="5943600" cy="5334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1178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2">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1028700" y="2743200"/>
            <a:ext cx="7086600" cy="783193"/>
          </a:xfrm>
          <a:prstGeom prst="roundRect">
            <a:avLst/>
          </a:prstGeom>
          <a:noFill/>
          <a:ln w="38100">
            <a:solidFill>
              <a:schemeClr val="tx1"/>
            </a:solidFill>
          </a:ln>
        </p:spPr>
        <p:txBody>
          <a:bodyPr wrap="square" rtlCol="0">
            <a:spAutoFit/>
          </a:bodyPr>
          <a:lstStyle/>
          <a:p>
            <a:pPr algn="ctr"/>
            <a:r>
              <a:rPr lang="en-US" sz="4000" dirty="0" smtClean="0">
                <a:latin typeface="Arial" pitchFamily="34" charset="0"/>
                <a:cs typeface="Arial" pitchFamily="34" charset="0"/>
              </a:rPr>
              <a:t>Exercise </a:t>
            </a:r>
            <a:endParaRPr lang="en-US" sz="4000" dirty="0">
              <a:latin typeface="Arial" pitchFamily="34" charset="0"/>
              <a:cs typeface="Arial" pitchFamily="34" charset="0"/>
            </a:endParaRPr>
          </a:p>
        </p:txBody>
      </p:sp>
      <p:sp>
        <p:nvSpPr>
          <p:cNvPr id="8" name="Rectangle 7"/>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5408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is a app screen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13</a:t>
            </a:fld>
            <a:endParaRPr lang="en-US" sz="1000" dirty="0">
              <a:solidFill>
                <a:prstClr val="white"/>
              </a:solidFill>
              <a:latin typeface="Arial" pitchFamily="34" charset="0"/>
              <a:cs typeface="Arial" pitchFamily="34" charset="0"/>
            </a:endParaRPr>
          </a:p>
        </p:txBody>
      </p:sp>
      <p:pic>
        <p:nvPicPr>
          <p:cNvPr id="5" name="Picture 4" descr="Screen Shot 2014-03-21 at 12.16.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 y="990600"/>
            <a:ext cx="9144000" cy="4953000"/>
          </a:xfrm>
          <a:prstGeom prst="rect">
            <a:avLst/>
          </a:prstGeom>
        </p:spPr>
      </p:pic>
      <p:sp>
        <p:nvSpPr>
          <p:cNvPr id="11" name="Rectangle 10"/>
          <p:cNvSpPr/>
          <p:nvPr/>
        </p:nvSpPr>
        <p:spPr>
          <a:xfrm>
            <a:off x="5562600" y="2667000"/>
            <a:ext cx="3429000" cy="1066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562600" y="3810000"/>
            <a:ext cx="3429000" cy="1219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695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is a app screen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14</a:t>
            </a:fld>
            <a:endParaRPr lang="en-US" sz="1000" dirty="0">
              <a:solidFill>
                <a:prstClr val="white"/>
              </a:solidFill>
              <a:latin typeface="Arial" pitchFamily="34" charset="0"/>
              <a:cs typeface="Arial" pitchFamily="34" charset="0"/>
            </a:endParaRPr>
          </a:p>
        </p:txBody>
      </p:sp>
      <p:pic>
        <p:nvPicPr>
          <p:cNvPr id="5" name="Picture 4" descr="Screen Shot 2014-03-21 at 12.20.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87400"/>
            <a:ext cx="9144000" cy="5268545"/>
          </a:xfrm>
          <a:prstGeom prst="rect">
            <a:avLst/>
          </a:prstGeom>
        </p:spPr>
      </p:pic>
      <p:sp>
        <p:nvSpPr>
          <p:cNvPr id="6" name="Rectangle 5"/>
          <p:cNvSpPr/>
          <p:nvPr/>
        </p:nvSpPr>
        <p:spPr>
          <a:xfrm>
            <a:off x="304800" y="2057400"/>
            <a:ext cx="8153400" cy="381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514600"/>
            <a:ext cx="8991600" cy="15240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52400" y="3886200"/>
            <a:ext cx="1981200" cy="22098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362200" y="4191000"/>
            <a:ext cx="6248400" cy="457200"/>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239000" y="50292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33337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11"/>
                                        </p:tgtEl>
                                        <p:attrNameLst>
                                          <p:attrName>ppt_x</p:attrName>
                                        </p:attrNameLst>
                                      </p:cBhvr>
                                      <p:tavLst>
                                        <p:tav tm="0">
                                          <p:val>
                                            <p:strVal val="ppt_x"/>
                                          </p:val>
                                        </p:tav>
                                        <p:tav tm="100000">
                                          <p:val>
                                            <p:strVal val="ppt_x"/>
                                          </p:val>
                                        </p:tav>
                                      </p:tavLst>
                                    </p:anim>
                                    <p:anim calcmode="lin" valueType="num">
                                      <p:cBhvr additive="base">
                                        <p:cTn id="17" dur="500"/>
                                        <p:tgtEl>
                                          <p:spTgt spid="11"/>
                                        </p:tgtEl>
                                        <p:attrNameLst>
                                          <p:attrName>ppt_y</p:attrName>
                                        </p:attrNameLst>
                                      </p:cBhvr>
                                      <p:tavLst>
                                        <p:tav tm="0">
                                          <p:val>
                                            <p:strVal val="ppt_y"/>
                                          </p:val>
                                        </p:tav>
                                        <p:tav tm="100000">
                                          <p:val>
                                            <p:strVal val="1+ppt_h/2"/>
                                          </p:val>
                                        </p:tav>
                                      </p:tavLst>
                                    </p:anim>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grpId="0" nodeType="clickEffect">
                                  <p:stCondLst>
                                    <p:cond delay="0"/>
                                  </p:stCondLst>
                                  <p:childTnLst>
                                    <p:anim calcmode="lin" valueType="num">
                                      <p:cBhvr additive="base">
                                        <p:cTn id="22" dur="500"/>
                                        <p:tgtEl>
                                          <p:spTgt spid="12"/>
                                        </p:tgtEl>
                                        <p:attrNameLst>
                                          <p:attrName>ppt_x</p:attrName>
                                        </p:attrNameLst>
                                      </p:cBhvr>
                                      <p:tavLst>
                                        <p:tav tm="0">
                                          <p:val>
                                            <p:strVal val="ppt_x"/>
                                          </p:val>
                                        </p:tav>
                                        <p:tav tm="100000">
                                          <p:val>
                                            <p:strVal val="ppt_x"/>
                                          </p:val>
                                        </p:tav>
                                      </p:tavLst>
                                    </p:anim>
                                    <p:anim calcmode="lin" valueType="num">
                                      <p:cBhvr additive="base">
                                        <p:cTn id="23" dur="500"/>
                                        <p:tgtEl>
                                          <p:spTgt spid="12"/>
                                        </p:tgtEl>
                                        <p:attrNameLst>
                                          <p:attrName>ppt_y</p:attrName>
                                        </p:attrNameLst>
                                      </p:cBhvr>
                                      <p:tavLst>
                                        <p:tav tm="0">
                                          <p:val>
                                            <p:strVal val="ppt_y"/>
                                          </p:val>
                                        </p:tav>
                                        <p:tav tm="100000">
                                          <p:val>
                                            <p:strVal val="1+ppt_h/2"/>
                                          </p:val>
                                        </p:tav>
                                      </p:tavLst>
                                    </p:anim>
                                    <p:set>
                                      <p:cBhvr>
                                        <p:cTn id="2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is a app screen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15</a:t>
            </a:fld>
            <a:endParaRPr lang="en-US" sz="1000" dirty="0">
              <a:solidFill>
                <a:prstClr val="white"/>
              </a:solidFill>
              <a:latin typeface="Arial" pitchFamily="34" charset="0"/>
              <a:cs typeface="Arial" pitchFamily="34" charset="0"/>
            </a:endParaRPr>
          </a:p>
        </p:txBody>
      </p:sp>
      <p:pic>
        <p:nvPicPr>
          <p:cNvPr id="5" name="Picture 4" descr="Screen Shot 2014-03-21 at 12.23.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16000"/>
            <a:ext cx="9144000" cy="4809175"/>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33337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Application Launched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16</a:t>
            </a:fld>
            <a:endParaRPr lang="en-US" sz="1000" dirty="0">
              <a:solidFill>
                <a:prstClr val="white"/>
              </a:solidFill>
              <a:latin typeface="Arial" pitchFamily="34" charset="0"/>
              <a:cs typeface="Arial" pitchFamily="34" charset="0"/>
            </a:endParaRPr>
          </a:p>
        </p:txBody>
      </p:sp>
      <p:pic>
        <p:nvPicPr>
          <p:cNvPr id="5" name="Picture 4" descr="Screen Shot 2014-03-21 at 12.23.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4100"/>
            <a:ext cx="9144000" cy="4738053"/>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33337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Other App Started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17</a:t>
            </a:fld>
            <a:endParaRPr lang="en-US" sz="1000" dirty="0">
              <a:solidFill>
                <a:prstClr val="white"/>
              </a:solidFill>
              <a:latin typeface="Arial" pitchFamily="34" charset="0"/>
              <a:cs typeface="Arial" pitchFamily="34" charset="0"/>
            </a:endParaRPr>
          </a:p>
        </p:txBody>
      </p:sp>
      <p:pic>
        <p:nvPicPr>
          <p:cNvPr id="6" name="Picture 5" descr="Screen Shot 2014-03-21 at 12.24.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7900"/>
            <a:ext cx="9144000" cy="4878771"/>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33337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App Started Again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18</a:t>
            </a:fld>
            <a:endParaRPr lang="en-US" sz="1000" dirty="0">
              <a:solidFill>
                <a:prstClr val="white"/>
              </a:solidFill>
              <a:latin typeface="Arial" pitchFamily="34" charset="0"/>
              <a:cs typeface="Arial" pitchFamily="34" charset="0"/>
            </a:endParaRPr>
          </a:p>
        </p:txBody>
      </p:sp>
      <p:pic>
        <p:nvPicPr>
          <p:cNvPr id="5" name="Picture 4" descr="Screen Shot 2014-03-21 at 12.25.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03300"/>
            <a:ext cx="9144000" cy="4829681"/>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404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Other App Started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19</a:t>
            </a:fld>
            <a:endParaRPr lang="en-US" sz="1000" dirty="0">
              <a:solidFill>
                <a:prstClr val="white"/>
              </a:solidFill>
              <a:latin typeface="Arial" pitchFamily="34" charset="0"/>
              <a:cs typeface="Arial" pitchFamily="34" charset="0"/>
            </a:endParaRPr>
          </a:p>
        </p:txBody>
      </p:sp>
      <p:pic>
        <p:nvPicPr>
          <p:cNvPr id="5" name="Picture 4" descr="Screen Shot 2014-03-21 at 12.2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2500"/>
            <a:ext cx="9144000" cy="4934505"/>
          </a:xfrm>
          <a:prstGeom prst="rect">
            <a:avLst/>
          </a:prstGeom>
        </p:spPr>
      </p:pic>
      <p:sp>
        <p:nvSpPr>
          <p:cNvPr id="7" name="Rounded Rectangular Callout 6"/>
          <p:cNvSpPr/>
          <p:nvPr/>
        </p:nvSpPr>
        <p:spPr>
          <a:xfrm>
            <a:off x="5715000" y="4038600"/>
            <a:ext cx="2743200" cy="1295400"/>
          </a:xfrm>
          <a:prstGeom prst="wedgeRoundRectCallout">
            <a:avLst>
              <a:gd name="adj1" fmla="val -84286"/>
              <a:gd name="adj2" fmla="val -16356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eriod"/>
            </a:pPr>
            <a:endParaRPr lang="en-US" dirty="0" smtClean="0"/>
          </a:p>
          <a:p>
            <a:pPr marL="342900" indent="-342900">
              <a:buAutoNum type="arabicPeriod"/>
            </a:pPr>
            <a:r>
              <a:rPr lang="en-US" dirty="0" smtClean="0"/>
              <a:t>Terminated programmatically</a:t>
            </a:r>
          </a:p>
          <a:p>
            <a:pPr marL="342900" indent="-342900">
              <a:buAutoNum type="arabicPeriod"/>
            </a:pPr>
            <a:r>
              <a:rPr lang="en-US" dirty="0" smtClean="0"/>
              <a:t>No instance of app running</a:t>
            </a:r>
          </a:p>
          <a:p>
            <a:pPr marL="342900" indent="-342900" algn="ctr">
              <a:buAutoNum type="arabicPeriod"/>
            </a:pPr>
            <a:endParaRPr lang="en-US" dirty="0"/>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239000" y="5410200"/>
            <a:ext cx="1905000" cy="5334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404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1"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5" name="Rectangle 4"/>
          <p:cNvSpPr/>
          <p:nvPr/>
        </p:nvSpPr>
        <p:spPr>
          <a:xfrm>
            <a:off x="-69012" y="-95534"/>
            <a:ext cx="9213012" cy="6243634"/>
          </a:xfrm>
          <a:prstGeom prst="rect">
            <a:avLst/>
          </a:prstGeom>
          <a:pattFill prst="smCheck">
            <a:fgClr>
              <a:schemeClr val="bg2">
                <a:lumMod val="5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9" name="TextBox 8"/>
          <p:cNvSpPr txBox="1"/>
          <p:nvPr/>
        </p:nvSpPr>
        <p:spPr>
          <a:xfrm>
            <a:off x="304800" y="1066800"/>
            <a:ext cx="8534400" cy="3207687"/>
          </a:xfrm>
          <a:prstGeom prst="roundRect">
            <a:avLst/>
          </a:prstGeom>
          <a:noFill/>
          <a:ln w="38100">
            <a:solidFill>
              <a:schemeClr val="bg2">
                <a:lumMod val="75000"/>
              </a:schemeClr>
            </a:solidFill>
          </a:ln>
        </p:spPr>
        <p:txBody>
          <a:bodyPr wrap="square" rtlCol="0">
            <a:spAutoFit/>
          </a:bodyPr>
          <a:lstStyle/>
          <a:p>
            <a:pPr marL="342900" indent="-342900">
              <a:spcBef>
                <a:spcPct val="20000"/>
              </a:spcBef>
              <a:spcAft>
                <a:spcPts val="600"/>
              </a:spcAft>
              <a:buBlip>
                <a:blip r:embed="rId2"/>
              </a:buBlip>
            </a:pPr>
            <a:r>
              <a:rPr lang="en-US" sz="2800" dirty="0" smtClean="0"/>
              <a:t>What is an Activity?</a:t>
            </a:r>
            <a:endParaRPr lang="en-US" sz="2800" dirty="0"/>
          </a:p>
          <a:p>
            <a:pPr marL="342900" indent="-342900">
              <a:spcBef>
                <a:spcPct val="20000"/>
              </a:spcBef>
              <a:spcAft>
                <a:spcPts val="600"/>
              </a:spcAft>
              <a:buBlip>
                <a:blip r:embed="rId2"/>
              </a:buBlip>
            </a:pPr>
            <a:r>
              <a:rPr lang="en-US" sz="2800" dirty="0" smtClean="0"/>
              <a:t>Task and Back Stack Concept</a:t>
            </a:r>
            <a:endParaRPr lang="en-US" sz="2800" dirty="0"/>
          </a:p>
          <a:p>
            <a:pPr marL="342900" indent="-342900">
              <a:spcBef>
                <a:spcPct val="20000"/>
              </a:spcBef>
              <a:spcAft>
                <a:spcPts val="600"/>
              </a:spcAft>
              <a:buBlip>
                <a:blip r:embed="rId2"/>
              </a:buBlip>
            </a:pPr>
            <a:r>
              <a:rPr lang="en-US" sz="2800" dirty="0" smtClean="0"/>
              <a:t>Managing Multiple Activities</a:t>
            </a:r>
          </a:p>
          <a:p>
            <a:pPr marL="342900" indent="-342900">
              <a:spcBef>
                <a:spcPct val="20000"/>
              </a:spcBef>
              <a:spcAft>
                <a:spcPts val="600"/>
              </a:spcAft>
              <a:buBlip>
                <a:blip r:embed="rId2"/>
              </a:buBlip>
            </a:pPr>
            <a:r>
              <a:rPr lang="en-US" sz="2800" dirty="0" smtClean="0"/>
              <a:t>Activity States and Lifecycle</a:t>
            </a:r>
            <a:endParaRPr lang="en-US" sz="2800" dirty="0"/>
          </a:p>
          <a:p>
            <a:pPr marL="342900" indent="-342900">
              <a:spcBef>
                <a:spcPct val="20000"/>
              </a:spcBef>
              <a:spcAft>
                <a:spcPts val="600"/>
              </a:spcAft>
              <a:buBlip>
                <a:blip r:embed="rId2"/>
              </a:buBlip>
            </a:pPr>
            <a:r>
              <a:rPr lang="en-US" sz="2800" dirty="0" smtClean="0">
                <a:latin typeface="Arial" pitchFamily="34" charset="0"/>
                <a:cs typeface="Arial" pitchFamily="34" charset="0"/>
              </a:rPr>
              <a:t>Restore Application State </a:t>
            </a:r>
            <a:endParaRPr lang="en-US" sz="2800" dirty="0">
              <a:latin typeface="Arial" pitchFamily="34" charset="0"/>
              <a:cs typeface="Arial" pitchFamily="34" charset="0"/>
            </a:endParaRPr>
          </a:p>
        </p:txBody>
      </p:sp>
      <p:sp>
        <p:nvSpPr>
          <p:cNvPr id="8" name="Rounded Rectangle 7"/>
          <p:cNvSpPr/>
          <p:nvPr/>
        </p:nvSpPr>
        <p:spPr>
          <a:xfrm>
            <a:off x="228600" y="0"/>
            <a:ext cx="8610599" cy="762000"/>
          </a:xfrm>
          <a:prstGeom prst="roundRect">
            <a:avLst/>
          </a:prstGeom>
          <a:no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FFFFFF"/>
                </a:solidFill>
                <a:latin typeface="Arial"/>
                <a:cs typeface="Arial"/>
              </a:rPr>
              <a:t>TOPICS</a:t>
            </a:r>
            <a:r>
              <a:rPr lang="nl-NL" sz="3600" b="1" dirty="0" smtClean="0">
                <a:solidFill>
                  <a:srgbClr val="000000"/>
                </a:solidFill>
                <a:latin typeface="Arial"/>
                <a:cs typeface="Arial"/>
              </a:rPr>
              <a:t> </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7929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Other App Started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20</a:t>
            </a:fld>
            <a:endParaRPr lang="en-US" sz="1000" dirty="0">
              <a:solidFill>
                <a:prstClr val="white"/>
              </a:solidFill>
              <a:latin typeface="Arial" pitchFamily="34" charset="0"/>
              <a:cs typeface="Arial" pitchFamily="34" charset="0"/>
            </a:endParaRPr>
          </a:p>
        </p:txBody>
      </p:sp>
      <p:pic>
        <p:nvPicPr>
          <p:cNvPr id="5" name="Picture 4" descr="Screen Shot 2014-03-21 at 12.30.0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0"/>
            <a:ext cx="9144000" cy="5182220"/>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48768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404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Other App Started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21</a:t>
            </a:fld>
            <a:endParaRPr lang="en-US" sz="1000" dirty="0">
              <a:solidFill>
                <a:prstClr val="white"/>
              </a:solidFill>
              <a:latin typeface="Arial" pitchFamily="34" charset="0"/>
              <a:cs typeface="Arial" pitchFamily="34" charset="0"/>
            </a:endParaRPr>
          </a:p>
        </p:txBody>
      </p:sp>
      <p:pic>
        <p:nvPicPr>
          <p:cNvPr id="6" name="Picture 5" descr="Screen Shot 2014-03-21 at 12.31.0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334000"/>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086600" y="5257800"/>
            <a:ext cx="2057400" cy="8382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09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Other App Started</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22</a:t>
            </a:fld>
            <a:endParaRPr lang="en-US" sz="1000" dirty="0">
              <a:solidFill>
                <a:prstClr val="white"/>
              </a:solidFill>
              <a:latin typeface="Arial" pitchFamily="34" charset="0"/>
              <a:cs typeface="Arial" pitchFamily="34" charset="0"/>
            </a:endParaRPr>
          </a:p>
        </p:txBody>
      </p:sp>
      <p:pic>
        <p:nvPicPr>
          <p:cNvPr id="7" name="Picture 6" descr="Screen Shot 2014-03-21 at 12.32.5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5800"/>
            <a:ext cx="9144000" cy="5352143"/>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7239000" y="5029200"/>
            <a:ext cx="1905000" cy="1066800"/>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109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#1</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23</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Activity States and Lifecycle</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8380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24</a:t>
            </a:fld>
            <a:endParaRPr lang="en-US" sz="1000" dirty="0">
              <a:latin typeface="Arial" pitchFamily="34" charset="0"/>
              <a:cs typeface="Arial" pitchFamily="34" charset="0"/>
            </a:endParaRPr>
          </a:p>
        </p:txBody>
      </p:sp>
      <p:pic>
        <p:nvPicPr>
          <p:cNvPr id="5" name="Picture 4" descr="Screen Shot 2014-03-26 at 11.11.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1" y="152400"/>
            <a:ext cx="9144000" cy="5935579"/>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9742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25</a:t>
            </a:fld>
            <a:endParaRPr lang="en-US" sz="1000" dirty="0">
              <a:latin typeface="Arial" pitchFamily="34" charset="0"/>
              <a:cs typeface="Arial" pitchFamily="34" charset="0"/>
            </a:endParaRPr>
          </a:p>
        </p:txBody>
      </p:sp>
      <p:pic>
        <p:nvPicPr>
          <p:cNvPr id="6" name="Picture 5" descr="Screen Shot 2014-03-26 at 11.11.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28645"/>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4776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26</a:t>
            </a:fld>
            <a:endParaRPr lang="en-US" sz="1000" dirty="0">
              <a:latin typeface="Arial" pitchFamily="34" charset="0"/>
              <a:cs typeface="Arial" pitchFamily="34" charset="0"/>
            </a:endParaRPr>
          </a:p>
        </p:txBody>
      </p:sp>
      <p:pic>
        <p:nvPicPr>
          <p:cNvPr id="6" name="Picture 5" descr="Screen Shot 2014-03-26 at 11.12.2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 y="152400"/>
            <a:ext cx="9144000" cy="5935579"/>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3814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27</a:t>
            </a:fld>
            <a:endParaRPr lang="en-US" sz="1000" dirty="0">
              <a:latin typeface="Arial" pitchFamily="34" charset="0"/>
              <a:cs typeface="Arial" pitchFamily="34" charset="0"/>
            </a:endParaRPr>
          </a:p>
        </p:txBody>
      </p:sp>
      <p:pic>
        <p:nvPicPr>
          <p:cNvPr id="5" name="Picture 4" descr="Screen Shot 2014-03-26 at 11.16.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74651"/>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262663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28</a:t>
            </a:fld>
            <a:endParaRPr lang="en-US" sz="1000" dirty="0">
              <a:latin typeface="Arial" pitchFamily="34" charset="0"/>
              <a:cs typeface="Arial" pitchFamily="34" charset="0"/>
            </a:endParaRPr>
          </a:p>
        </p:txBody>
      </p:sp>
      <p:pic>
        <p:nvPicPr>
          <p:cNvPr id="5" name="Picture 4" descr="Screen Shot 2014-03-26 at 11.18.1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 y="152400"/>
            <a:ext cx="9144000" cy="5974651"/>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0911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29</a:t>
            </a:fld>
            <a:endParaRPr lang="en-US" sz="1000" dirty="0">
              <a:latin typeface="Arial" pitchFamily="34" charset="0"/>
              <a:cs typeface="Arial" pitchFamily="34" charset="0"/>
            </a:endParaRPr>
          </a:p>
        </p:txBody>
      </p:sp>
      <p:pic>
        <p:nvPicPr>
          <p:cNvPr id="5" name="Picture 4" descr="Screen Shot 2014-03-26 at 11.20.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6013815"/>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73176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 Important Building Block</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3</a:t>
            </a:fld>
            <a:endParaRPr lang="en-US" sz="1000" dirty="0">
              <a:solidFill>
                <a:prstClr val="white"/>
              </a:solidFill>
              <a:latin typeface="Arial" pitchFamily="34" charset="0"/>
              <a:cs typeface="Arial" pitchFamily="34" charset="0"/>
            </a:endParaRPr>
          </a:p>
        </p:txBody>
      </p:sp>
      <p:pic>
        <p:nvPicPr>
          <p:cNvPr id="6" name="Picture 5" descr="Components-of-Android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762000"/>
            <a:ext cx="6324600" cy="5257800"/>
          </a:xfrm>
          <a:prstGeom prst="rect">
            <a:avLst/>
          </a:prstGeom>
        </p:spPr>
      </p:pic>
      <p:sp>
        <p:nvSpPr>
          <p:cNvPr id="7" name="Right Arrow 6"/>
          <p:cNvSpPr/>
          <p:nvPr/>
        </p:nvSpPr>
        <p:spPr>
          <a:xfrm>
            <a:off x="685800" y="1905000"/>
            <a:ext cx="1143000"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8934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30</a:t>
            </a:fld>
            <a:endParaRPr lang="en-US" sz="1000" dirty="0">
              <a:latin typeface="Arial" pitchFamily="34" charset="0"/>
              <a:cs typeface="Arial" pitchFamily="34" charset="0"/>
            </a:endParaRPr>
          </a:p>
        </p:txBody>
      </p:sp>
      <p:pic>
        <p:nvPicPr>
          <p:cNvPr id="6" name="Picture 5" descr="Screen Shot 2014-03-26 at 11.20.5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 y="152400"/>
            <a:ext cx="9144000" cy="5956968"/>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3663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31</a:t>
            </a:fld>
            <a:endParaRPr lang="en-US" sz="1000" dirty="0">
              <a:latin typeface="Arial" pitchFamily="34" charset="0"/>
              <a:cs typeface="Arial" pitchFamily="34" charset="0"/>
            </a:endParaRPr>
          </a:p>
        </p:txBody>
      </p:sp>
      <p:pic>
        <p:nvPicPr>
          <p:cNvPr id="5" name="Picture 4" descr="Screen Shot 2014-03-26 at 11.2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96066"/>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142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32</a:t>
            </a:fld>
            <a:endParaRPr lang="en-US" sz="1000" dirty="0">
              <a:latin typeface="Arial" pitchFamily="34" charset="0"/>
              <a:cs typeface="Arial" pitchFamily="34" charset="0"/>
            </a:endParaRPr>
          </a:p>
        </p:txBody>
      </p:sp>
      <p:pic>
        <p:nvPicPr>
          <p:cNvPr id="6" name="Picture 5" descr="Screen Shot 2014-03-26 at 11.22.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55" y="152400"/>
            <a:ext cx="9144000" cy="5989053"/>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4697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33</a:t>
            </a:fld>
            <a:endParaRPr lang="en-US" sz="1000" dirty="0">
              <a:latin typeface="Arial" pitchFamily="34" charset="0"/>
              <a:cs typeface="Arial" pitchFamily="34" charset="0"/>
            </a:endParaRPr>
          </a:p>
        </p:txBody>
      </p:sp>
      <p:pic>
        <p:nvPicPr>
          <p:cNvPr id="5" name="Picture 4" descr="Screen Shot 2014-03-26 at 11.27.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9" y="152400"/>
            <a:ext cx="9144000" cy="5929229"/>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5619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34</a:t>
            </a:fld>
            <a:endParaRPr lang="en-US" sz="1000" dirty="0">
              <a:latin typeface="Arial" pitchFamily="34" charset="0"/>
              <a:cs typeface="Arial" pitchFamily="34" charset="0"/>
            </a:endParaRPr>
          </a:p>
        </p:txBody>
      </p:sp>
      <p:pic>
        <p:nvPicPr>
          <p:cNvPr id="6" name="Picture 5" descr="Screen Shot 2014-03-26 at 11.28.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3" y="152400"/>
            <a:ext cx="9144000" cy="5950009"/>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1363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35</a:t>
            </a:fld>
            <a:endParaRPr lang="en-US" sz="1000" dirty="0">
              <a:latin typeface="Arial" pitchFamily="34" charset="0"/>
              <a:cs typeface="Arial" pitchFamily="34" charset="0"/>
            </a:endParaRPr>
          </a:p>
        </p:txBody>
      </p:sp>
      <p:pic>
        <p:nvPicPr>
          <p:cNvPr id="6" name="Picture 5" descr="Screen Shot 2014-03-26 at 11.28.4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63478"/>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59144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36</a:t>
            </a:fld>
            <a:endParaRPr lang="en-US" sz="1000" dirty="0">
              <a:latin typeface="Arial" pitchFamily="34" charset="0"/>
              <a:cs typeface="Arial" pitchFamily="34" charset="0"/>
            </a:endParaRPr>
          </a:p>
        </p:txBody>
      </p:sp>
      <p:pic>
        <p:nvPicPr>
          <p:cNvPr id="5" name="Picture 4" descr="Screen Shot 2014-03-26 at 11.29.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6" y="152400"/>
            <a:ext cx="9144000" cy="5939327"/>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91624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37</a:t>
            </a:fld>
            <a:endParaRPr lang="en-US" sz="1000" dirty="0">
              <a:latin typeface="Arial" pitchFamily="34" charset="0"/>
              <a:cs typeface="Arial" pitchFamily="34" charset="0"/>
            </a:endParaRPr>
          </a:p>
        </p:txBody>
      </p:sp>
      <p:pic>
        <p:nvPicPr>
          <p:cNvPr id="5" name="Picture 4" descr="Screen Shot 2014-03-26 at 11.30.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13" y="152400"/>
            <a:ext cx="9144000" cy="5967211"/>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8854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38</a:t>
            </a:fld>
            <a:endParaRPr lang="en-US" sz="1000" dirty="0">
              <a:latin typeface="Arial" pitchFamily="34" charset="0"/>
              <a:cs typeface="Arial" pitchFamily="34" charset="0"/>
            </a:endParaRPr>
          </a:p>
        </p:txBody>
      </p:sp>
      <p:pic>
        <p:nvPicPr>
          <p:cNvPr id="5" name="Picture 4" descr="Screen Shot 2014-03-26 at 11.31.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1" y="152400"/>
            <a:ext cx="9144000" cy="5960216"/>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8841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39</a:t>
            </a:fld>
            <a:endParaRPr lang="en-US" sz="1000" dirty="0">
              <a:latin typeface="Arial" pitchFamily="34" charset="0"/>
              <a:cs typeface="Arial" pitchFamily="34" charset="0"/>
            </a:endParaRPr>
          </a:p>
        </p:txBody>
      </p:sp>
      <p:pic>
        <p:nvPicPr>
          <p:cNvPr id="6" name="Picture 5" descr="Screen Shot 2014-03-26 at 11.31.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74651"/>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0738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3"/>
              </a:buBlip>
            </a:pPr>
            <a:r>
              <a:rPr lang="en-US" sz="2400" dirty="0" smtClean="0">
                <a:solidFill>
                  <a:schemeClr val="bg1"/>
                </a:solidFill>
              </a:rPr>
              <a:t>An </a:t>
            </a:r>
            <a:r>
              <a:rPr lang="en-US" sz="2400" dirty="0">
                <a:solidFill>
                  <a:schemeClr val="bg1"/>
                </a:solidFill>
              </a:rPr>
              <a:t>Activity is an application component that provides a screen with which users can interact in order to do something, such as dial the phone, take a photo, send an email, or view a </a:t>
            </a:r>
            <a:r>
              <a:rPr lang="en-US" sz="2400" dirty="0" smtClean="0">
                <a:solidFill>
                  <a:schemeClr val="bg1"/>
                </a:solidFill>
              </a:rPr>
              <a:t>map.</a:t>
            </a:r>
            <a:r>
              <a:rPr lang="en-US" sz="2400" dirty="0"/>
              <a:t> </a:t>
            </a:r>
            <a:endParaRPr lang="en-US" sz="2400" dirty="0" smtClean="0"/>
          </a:p>
          <a:p>
            <a:pPr marL="342900" indent="-342900">
              <a:spcBef>
                <a:spcPct val="20000"/>
              </a:spcBef>
              <a:spcAft>
                <a:spcPts val="600"/>
              </a:spcAft>
              <a:buBlip>
                <a:blip r:embed="rId3"/>
              </a:buBlip>
            </a:pPr>
            <a:r>
              <a:rPr lang="en-US" sz="2400" dirty="0" smtClean="0">
                <a:solidFill>
                  <a:schemeClr val="bg1"/>
                </a:solidFill>
              </a:rPr>
              <a:t>Each </a:t>
            </a:r>
            <a:r>
              <a:rPr lang="en-US" sz="2400" dirty="0">
                <a:solidFill>
                  <a:schemeClr val="bg1"/>
                </a:solidFill>
              </a:rPr>
              <a:t>activity is given a window in which to draw its user </a:t>
            </a:r>
            <a:r>
              <a:rPr lang="en-US" sz="2400" dirty="0" smtClean="0">
                <a:solidFill>
                  <a:schemeClr val="bg1"/>
                </a:solidFill>
              </a:rPr>
              <a:t>interface.</a:t>
            </a:r>
          </a:p>
          <a:p>
            <a:pPr marL="342900" indent="-342900">
              <a:spcBef>
                <a:spcPct val="20000"/>
              </a:spcBef>
              <a:spcAft>
                <a:spcPts val="600"/>
              </a:spcAft>
              <a:buBlip>
                <a:blip r:embed="rId3"/>
              </a:buBlip>
            </a:pPr>
            <a:r>
              <a:rPr lang="en-US" sz="2400" dirty="0" smtClean="0">
                <a:solidFill>
                  <a:schemeClr val="bg1"/>
                </a:solidFill>
              </a:rPr>
              <a:t>In other words, as in .NET  or </a:t>
            </a:r>
            <a:r>
              <a:rPr lang="en-US" sz="2400" dirty="0" err="1" smtClean="0">
                <a:solidFill>
                  <a:schemeClr val="bg1"/>
                </a:solidFill>
              </a:rPr>
              <a:t>vb</a:t>
            </a:r>
            <a:r>
              <a:rPr lang="en-US" sz="2400" dirty="0" smtClean="0">
                <a:solidFill>
                  <a:schemeClr val="bg1"/>
                </a:solidFill>
              </a:rPr>
              <a:t> we design windows form , similarly in android we design activity or screen.</a:t>
            </a:r>
          </a:p>
          <a:p>
            <a:pPr marL="342900" indent="-342900">
              <a:spcBef>
                <a:spcPct val="20000"/>
              </a:spcBef>
              <a:spcAft>
                <a:spcPts val="600"/>
              </a:spcAft>
              <a:buBlip>
                <a:blip r:embed="rId3"/>
              </a:buBlip>
            </a:pPr>
            <a:r>
              <a:rPr lang="en-US" sz="2400" dirty="0" smtClean="0">
                <a:solidFill>
                  <a:schemeClr val="bg1"/>
                </a:solidFill>
              </a:rPr>
              <a:t>Each screen in android is called an activity as a standard term.</a:t>
            </a:r>
          </a:p>
          <a:p>
            <a:pPr>
              <a:spcBef>
                <a:spcPct val="20000"/>
              </a:spcBef>
              <a:spcAft>
                <a:spcPts val="600"/>
              </a:spcAft>
            </a:pPr>
            <a:endParaRPr lang="en-US" sz="2400" dirty="0" smtClean="0"/>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a:solidFill>
                  <a:prstClr val="black"/>
                </a:solidFill>
                <a:latin typeface="Arial" pitchFamily="34" charset="0"/>
                <a:ea typeface="+mj-ea"/>
                <a:cs typeface="Arial" pitchFamily="34" charset="0"/>
              </a:rPr>
              <a:t>What is </a:t>
            </a:r>
            <a:r>
              <a:rPr lang="en-US" sz="3200" b="1" dirty="0" smtClean="0">
                <a:solidFill>
                  <a:prstClr val="black"/>
                </a:solidFill>
                <a:latin typeface="Arial" pitchFamily="34" charset="0"/>
                <a:ea typeface="+mj-ea"/>
                <a:cs typeface="Arial" pitchFamily="34" charset="0"/>
              </a:rPr>
              <a:t>Activity?</a:t>
            </a:r>
            <a:endParaRPr kumimoji="0" lang="en-US" sz="32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a:t>
            </a:fld>
            <a:endParaRPr lang="en-US" sz="1000" dirty="0">
              <a:latin typeface="Arial" pitchFamily="34" charset="0"/>
              <a:cs typeface="Arial" pitchFamily="34" charset="0"/>
            </a:endParaRP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58554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40</a:t>
            </a:fld>
            <a:endParaRPr lang="en-US" sz="1000" dirty="0">
              <a:latin typeface="Arial" pitchFamily="34" charset="0"/>
              <a:cs typeface="Arial" pitchFamily="34" charset="0"/>
            </a:endParaRPr>
          </a:p>
        </p:txBody>
      </p:sp>
      <p:pic>
        <p:nvPicPr>
          <p:cNvPr id="6" name="Picture 5" descr="Screen Shot 2014-03-26 at 11.32.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63944"/>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505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41</a:t>
            </a:fld>
            <a:endParaRPr lang="en-US" sz="1000" dirty="0">
              <a:latin typeface="Arial" pitchFamily="34" charset="0"/>
              <a:cs typeface="Arial" pitchFamily="34" charset="0"/>
            </a:endParaRPr>
          </a:p>
        </p:txBody>
      </p:sp>
      <p:pic>
        <p:nvPicPr>
          <p:cNvPr id="6" name="Picture 5" descr="Screen Shot 2014-03-26 at 11.33.1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67663"/>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45038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42</a:t>
            </a:fld>
            <a:endParaRPr lang="en-US" sz="1000" dirty="0">
              <a:latin typeface="Arial" pitchFamily="34" charset="0"/>
              <a:cs typeface="Arial" pitchFamily="34" charset="0"/>
            </a:endParaRPr>
          </a:p>
        </p:txBody>
      </p:sp>
      <p:pic>
        <p:nvPicPr>
          <p:cNvPr id="5" name="Picture 4" descr="Screen Shot 2014-03-26 at 11.33.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4" y="152400"/>
            <a:ext cx="9144000" cy="5989053"/>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649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43</a:t>
            </a:fld>
            <a:endParaRPr lang="en-US" sz="1000" dirty="0">
              <a:latin typeface="Arial" pitchFamily="34" charset="0"/>
              <a:cs typeface="Arial" pitchFamily="34" charset="0"/>
            </a:endParaRPr>
          </a:p>
        </p:txBody>
      </p:sp>
      <p:pic>
        <p:nvPicPr>
          <p:cNvPr id="6" name="Picture 5" descr="Screen Shot 2014-03-26 at 11.34.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 y="152400"/>
            <a:ext cx="9144000" cy="5967663"/>
          </a:xfrm>
          <a:prstGeom prst="rect">
            <a:avLst/>
          </a:prstGeom>
        </p:spPr>
      </p:pic>
      <p:sp>
        <p:nvSpPr>
          <p:cNvPr id="10" name="Rectangle 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18702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200" b="1" dirty="0" smtClean="0">
                <a:solidFill>
                  <a:srgbClr val="000000"/>
                </a:solidFill>
                <a:latin typeface="Arial"/>
                <a:cs typeface="Arial"/>
              </a:rPr>
              <a:t>Topic #2</a:t>
            </a:r>
            <a:endParaRPr lang="en-US" sz="32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44</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Task and Back Stack</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6341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chemeClr val="bg1"/>
                </a:solidFill>
              </a:rPr>
              <a:t> </a:t>
            </a:r>
            <a:r>
              <a:rPr lang="en-US" sz="2400" dirty="0">
                <a:solidFill>
                  <a:srgbClr val="000000"/>
                </a:solidFill>
              </a:rPr>
              <a:t>An application usually contains multiple activities.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Each </a:t>
            </a:r>
            <a:r>
              <a:rPr lang="en-US" sz="2400" dirty="0">
                <a:solidFill>
                  <a:srgbClr val="000000"/>
                </a:solidFill>
              </a:rPr>
              <a:t>activity should be designed around a specific kind of action the user can perform and can start other activities</a:t>
            </a:r>
            <a:r>
              <a:rPr lang="en-US" sz="2400" dirty="0" smtClean="0">
                <a:solidFill>
                  <a:srgbClr val="000000"/>
                </a:solidFill>
              </a:rPr>
              <a:t>.</a:t>
            </a:r>
          </a:p>
          <a:p>
            <a:pPr marL="342900" indent="-342900">
              <a:spcBef>
                <a:spcPct val="20000"/>
              </a:spcBef>
              <a:spcAft>
                <a:spcPts val="600"/>
              </a:spcAft>
              <a:buBlip>
                <a:blip r:embed="rId4"/>
              </a:buBlip>
            </a:pPr>
            <a:r>
              <a:rPr lang="en-US" sz="2400" dirty="0" smtClean="0">
                <a:solidFill>
                  <a:srgbClr val="000000"/>
                </a:solidFill>
              </a:rPr>
              <a:t> </a:t>
            </a:r>
            <a:r>
              <a:rPr lang="en-US" sz="2400" dirty="0">
                <a:solidFill>
                  <a:srgbClr val="000000"/>
                </a:solidFill>
              </a:rPr>
              <a:t>For example, an email application might have one activity to show a list of new email. When the user selects an email, a new activity opens to view that email </a:t>
            </a:r>
            <a:endParaRPr lang="en-US" sz="2400" dirty="0" smtClean="0">
              <a:solidFill>
                <a:srgbClr val="000000"/>
              </a:solidFill>
            </a:endParaRPr>
          </a:p>
          <a:p>
            <a:pPr marL="342900" indent="-342900">
              <a:spcBef>
                <a:spcPct val="20000"/>
              </a:spcBef>
              <a:spcAft>
                <a:spcPts val="600"/>
              </a:spcAft>
              <a:buBlip>
                <a:blip r:embed="rId4"/>
              </a:buBlip>
            </a:pPr>
            <a:r>
              <a:rPr lang="en-US" sz="2400" dirty="0">
                <a:solidFill>
                  <a:srgbClr val="000000"/>
                </a:solidFill>
              </a:rPr>
              <a:t>An activity can even start activities that exist in other applications on the device. </a:t>
            </a:r>
            <a:endParaRPr lang="en-US" sz="2400" dirty="0" smtClean="0">
              <a:solidFill>
                <a:srgbClr val="000000"/>
              </a:solidFill>
            </a:endParaRPr>
          </a:p>
          <a:p>
            <a:pPr>
              <a:spcBef>
                <a:spcPct val="20000"/>
              </a:spcBef>
              <a:spcAft>
                <a:spcPts val="600"/>
              </a:spcAft>
            </a:pPr>
            <a:endParaRPr lang="en-US" sz="2400" dirty="0" smtClean="0">
              <a:solidFill>
                <a:schemeClr val="bg1"/>
              </a:solidFill>
            </a:endParaRPr>
          </a:p>
          <a:p>
            <a:pPr marL="342900" indent="-342900">
              <a:spcBef>
                <a:spcPct val="20000"/>
              </a:spcBef>
              <a:spcAft>
                <a:spcPts val="600"/>
              </a:spcAft>
              <a:buBlip>
                <a:blip r:embed="rId4"/>
              </a:buBlip>
            </a:pPr>
            <a:endParaRPr lang="en-US" sz="2400" dirty="0">
              <a:solidFill>
                <a:schemeClr val="bg1"/>
              </a:solidFill>
            </a:endParaRPr>
          </a:p>
          <a:p>
            <a:pPr marL="342900" lvl="0" indent="-342900">
              <a:spcBef>
                <a:spcPct val="20000"/>
              </a:spcBef>
              <a:spcAft>
                <a:spcPts val="600"/>
              </a:spcAft>
              <a:buBlip>
                <a:blip r:embed="rId4"/>
              </a:buBlip>
            </a:pPr>
            <a:endParaRPr lang="en-US" sz="2000" b="1" dirty="0" smtClean="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a:solidFill>
                  <a:srgbClr val="000000"/>
                </a:solidFill>
                <a:latin typeface="Arial"/>
                <a:cs typeface="Arial"/>
              </a:rPr>
              <a:t>Tasks and Back Stack</a:t>
            </a:r>
            <a:endParaRPr lang="en-US" sz="3200" b="1" kern="0"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45</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8278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rgbClr val="000000"/>
                </a:solidFill>
              </a:rPr>
              <a:t>An </a:t>
            </a:r>
            <a:r>
              <a:rPr lang="en-US" sz="2400" dirty="0">
                <a:solidFill>
                  <a:srgbClr val="000000"/>
                </a:solidFill>
              </a:rPr>
              <a:t>activity from another application that declares itself to handle this kind of intent then opens. In this case, the intent is to send an email, so an email application's "compose" activity starts </a:t>
            </a:r>
            <a:endParaRPr lang="en-US" sz="2400" dirty="0" smtClean="0">
              <a:solidFill>
                <a:srgbClr val="000000"/>
              </a:solidFill>
            </a:endParaRPr>
          </a:p>
          <a:p>
            <a:pPr marL="342900" indent="-342900">
              <a:spcBef>
                <a:spcPct val="20000"/>
              </a:spcBef>
              <a:spcAft>
                <a:spcPts val="600"/>
              </a:spcAft>
              <a:buBlip>
                <a:blip r:embed="rId4"/>
              </a:buBlip>
            </a:pPr>
            <a:r>
              <a:rPr lang="en-US" sz="2400" dirty="0">
                <a:solidFill>
                  <a:srgbClr val="000000"/>
                </a:solidFill>
              </a:rPr>
              <a:t>When the email is sent, your activity resumes and it seems as if the email activity was part of your application.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Even </a:t>
            </a:r>
            <a:r>
              <a:rPr lang="en-US" sz="2400" dirty="0">
                <a:solidFill>
                  <a:srgbClr val="000000"/>
                </a:solidFill>
              </a:rPr>
              <a:t>though the activities may be from different applications, Android maintains this seamless user experience by keeping both activities in the same </a:t>
            </a:r>
            <a:r>
              <a:rPr lang="en-US" sz="2400" i="1" dirty="0">
                <a:solidFill>
                  <a:srgbClr val="000000"/>
                </a:solidFill>
              </a:rPr>
              <a:t>task</a:t>
            </a:r>
            <a:r>
              <a:rPr lang="en-US" sz="2400" dirty="0">
                <a:solidFill>
                  <a:srgbClr val="000000"/>
                </a:solidFill>
              </a:rPr>
              <a: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smtClean="0">
                <a:solidFill>
                  <a:srgbClr val="000000"/>
                </a:solidFill>
                <a:latin typeface="Arial"/>
                <a:cs typeface="Arial"/>
              </a:rPr>
              <a:t>Overview</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46</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6087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Example</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47</a:t>
            </a:fld>
            <a:endParaRPr lang="en-US" sz="1000" dirty="0">
              <a:solidFill>
                <a:prstClr val="white"/>
              </a:solidFill>
              <a:latin typeface="Arial" pitchFamily="34" charset="0"/>
              <a:cs typeface="Arial" pitchFamily="34" charset="0"/>
            </a:endParaRPr>
          </a:p>
        </p:txBody>
      </p:sp>
      <p:sp>
        <p:nvSpPr>
          <p:cNvPr id="17" name="9 Llamada rectangular"/>
          <p:cNvSpPr/>
          <p:nvPr/>
        </p:nvSpPr>
        <p:spPr>
          <a:xfrm>
            <a:off x="4572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s-MX" sz="1400" b="1" kern="0" noProof="0" dirty="0" smtClean="0">
                <a:solidFill>
                  <a:sysClr val="window" lastClr="FFFFFF"/>
                </a:solidFill>
                <a:effectLst>
                  <a:outerShdw blurRad="38100" dist="38100" dir="2700000" algn="tl">
                    <a:srgbClr val="000000">
                      <a:alpha val="43137"/>
                    </a:srgbClr>
                  </a:outerShdw>
                </a:effectLst>
                <a:latin typeface="Arial"/>
              </a:rPr>
              <a:t>HOME SCREEN</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8" name="9 Llamada rectangular"/>
          <p:cNvSpPr/>
          <p:nvPr/>
        </p:nvSpPr>
        <p:spPr>
          <a:xfrm>
            <a:off x="35814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just">
              <a:defRPr/>
            </a:pPr>
            <a:r>
              <a:rPr lang="es-MX" sz="1400" b="1" kern="0" dirty="0" smtClean="0">
                <a:solidFill>
                  <a:sysClr val="window" lastClr="FFFFFF"/>
                </a:solidFill>
                <a:effectLst>
                  <a:outerShdw blurRad="38100" dist="38100" dir="2700000" algn="tl">
                    <a:srgbClr val="000000">
                      <a:alpha val="43137"/>
                    </a:srgbClr>
                  </a:outerShdw>
                </a:effectLst>
                <a:latin typeface="Arial"/>
              </a:rPr>
              <a:t>ACTIVITY 1</a:t>
            </a:r>
            <a:endParaRPr lang="es-MX" sz="1400" b="1" kern="0" dirty="0">
              <a:solidFill>
                <a:sysClr val="window" lastClr="FFFFFF"/>
              </a:solidFill>
              <a:effectLst>
                <a:outerShdw blurRad="38100" dist="38100" dir="2700000" algn="tl">
                  <a:srgbClr val="000000">
                    <a:alpha val="43137"/>
                  </a:srgbClr>
                </a:outerShdw>
              </a:effectLst>
              <a:latin typeface="Arial"/>
            </a:endParaRPr>
          </a:p>
        </p:txBody>
      </p:sp>
      <p:sp>
        <p:nvSpPr>
          <p:cNvPr id="19" name="9 Llamada rectangular"/>
          <p:cNvSpPr/>
          <p:nvPr/>
        </p:nvSpPr>
        <p:spPr>
          <a:xfrm>
            <a:off x="65532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a:t>
            </a:r>
            <a:r>
              <a:rPr lang="es-MX" sz="1400" b="1" kern="0" dirty="0" smtClean="0">
                <a:solidFill>
                  <a:sysClr val="window" lastClr="FFFFFF"/>
                </a:solidFill>
                <a:effectLst>
                  <a:outerShdw blurRad="38100" dist="38100" dir="2700000" algn="tl">
                    <a:srgbClr val="000000">
                      <a:alpha val="43137"/>
                    </a:srgbClr>
                  </a:outerShdw>
                </a:effectLst>
                <a:latin typeface="Arial"/>
              </a:rPr>
              <a:t>2</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5" name="Right Arrow 14"/>
          <p:cNvSpPr/>
          <p:nvPr/>
        </p:nvSpPr>
        <p:spPr>
          <a:xfrm>
            <a:off x="1752600" y="4038600"/>
            <a:ext cx="1600200" cy="2286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gallery_launch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914400"/>
            <a:ext cx="2340000" cy="3733800"/>
          </a:xfrm>
          <a:prstGeom prst="rect">
            <a:avLst/>
          </a:prstGeom>
        </p:spPr>
      </p:pic>
      <p:pic>
        <p:nvPicPr>
          <p:cNvPr id="7" name="Picture 6" descr="gallery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914400"/>
            <a:ext cx="2362200" cy="3733799"/>
          </a:xfrm>
          <a:prstGeom prst="rect">
            <a:avLst/>
          </a:prstGeom>
        </p:spPr>
      </p:pic>
      <p:pic>
        <p:nvPicPr>
          <p:cNvPr id="20" name="Picture 19" descr="gallery_selec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838200"/>
            <a:ext cx="2321279" cy="3810000"/>
          </a:xfrm>
          <a:prstGeom prst="rect">
            <a:avLst/>
          </a:prstGeom>
        </p:spPr>
      </p:pic>
      <p:sp>
        <p:nvSpPr>
          <p:cNvPr id="21" name="Right Arrow 20"/>
          <p:cNvSpPr/>
          <p:nvPr/>
        </p:nvSpPr>
        <p:spPr>
          <a:xfrm>
            <a:off x="4876800" y="2895600"/>
            <a:ext cx="1371600" cy="152400"/>
          </a:xfrm>
          <a:prstGeom prst="righ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97170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 TASK : Inter-App Interaction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48</a:t>
            </a:fld>
            <a:endParaRPr lang="en-US" sz="1000" dirty="0">
              <a:solidFill>
                <a:prstClr val="white"/>
              </a:solidFill>
              <a:latin typeface="Arial" pitchFamily="34" charset="0"/>
              <a:cs typeface="Arial" pitchFamily="34" charset="0"/>
            </a:endParaRPr>
          </a:p>
        </p:txBody>
      </p:sp>
      <p:sp>
        <p:nvSpPr>
          <p:cNvPr id="17" name="9 Llamada rectangular"/>
          <p:cNvSpPr/>
          <p:nvPr/>
        </p:nvSpPr>
        <p:spPr>
          <a:xfrm>
            <a:off x="914400" y="5486400"/>
            <a:ext cx="114300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3</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pic>
        <p:nvPicPr>
          <p:cNvPr id="5" name="Picture 4" descr="gallery_se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524000"/>
            <a:ext cx="2286001" cy="3764572"/>
          </a:xfrm>
          <a:prstGeom prst="rect">
            <a:avLst/>
          </a:prstGeom>
        </p:spPr>
      </p:pic>
      <p:pic>
        <p:nvPicPr>
          <p:cNvPr id="12" name="Picture 11" descr="gallery_twit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2133600"/>
            <a:ext cx="1865539" cy="2743200"/>
          </a:xfrm>
          <a:prstGeom prst="rect">
            <a:avLst/>
          </a:prstGeom>
        </p:spPr>
      </p:pic>
      <p:pic>
        <p:nvPicPr>
          <p:cNvPr id="14" name="Picture 13" descr="gallery_f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000" y="685800"/>
            <a:ext cx="1828800" cy="2664477"/>
          </a:xfrm>
          <a:prstGeom prst="rect">
            <a:avLst/>
          </a:prstGeom>
        </p:spPr>
      </p:pic>
      <p:pic>
        <p:nvPicPr>
          <p:cNvPr id="16" name="Picture 15" descr="gallery_mes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1000" y="3657600"/>
            <a:ext cx="1828801" cy="2438400"/>
          </a:xfrm>
          <a:prstGeom prst="rect">
            <a:avLst/>
          </a:prstGeom>
        </p:spPr>
      </p:pic>
      <p:sp>
        <p:nvSpPr>
          <p:cNvPr id="22" name="Right Arrow 21"/>
          <p:cNvSpPr/>
          <p:nvPr/>
        </p:nvSpPr>
        <p:spPr>
          <a:xfrm>
            <a:off x="2514600" y="1981200"/>
            <a:ext cx="16764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2590800" y="3429000"/>
            <a:ext cx="41148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Elbow Connector 27"/>
          <p:cNvCxnSpPr/>
          <p:nvPr/>
        </p:nvCxnSpPr>
        <p:spPr>
          <a:xfrm>
            <a:off x="2667000" y="2819400"/>
            <a:ext cx="1447800" cy="990600"/>
          </a:xfrm>
          <a:prstGeom prst="bentConnector3">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1028" name="Oval Callout 1027"/>
          <p:cNvSpPr/>
          <p:nvPr/>
        </p:nvSpPr>
        <p:spPr>
          <a:xfrm>
            <a:off x="6705600" y="1066800"/>
            <a:ext cx="1524000" cy="76200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External APP</a:t>
            </a:r>
            <a:endParaRPr lang="en-US" dirty="0"/>
          </a:p>
        </p:txBody>
      </p:sp>
      <p:sp>
        <p:nvSpPr>
          <p:cNvPr id="20" name="Rectangle 1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942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49</a:t>
            </a:fld>
            <a:endParaRPr lang="en-US" sz="1000" dirty="0">
              <a:solidFill>
                <a:prstClr val="white"/>
              </a:solidFill>
              <a:latin typeface="Arial" pitchFamily="34" charset="0"/>
              <a:cs typeface="Arial" pitchFamily="34" charset="0"/>
            </a:endParaRPr>
          </a:p>
        </p:txBody>
      </p:sp>
      <p:pic>
        <p:nvPicPr>
          <p:cNvPr id="16" name="Picture 15" descr="gallery_mes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1066800"/>
            <a:ext cx="2286000" cy="3810000"/>
          </a:xfrm>
          <a:prstGeom prst="rect">
            <a:avLst/>
          </a:prstGeom>
        </p:spPr>
      </p:pic>
      <p:pic>
        <p:nvPicPr>
          <p:cNvPr id="21" name="Picture 20" descr="gallery_selec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1066800"/>
            <a:ext cx="2321279" cy="3810000"/>
          </a:xfrm>
          <a:prstGeom prst="rect">
            <a:avLst/>
          </a:prstGeom>
        </p:spPr>
      </p:pic>
      <p:pic>
        <p:nvPicPr>
          <p:cNvPr id="23" name="Picture 22" descr="gallery_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066800"/>
            <a:ext cx="2362200" cy="3810000"/>
          </a:xfrm>
          <a:prstGeom prst="rect">
            <a:avLst/>
          </a:prstGeom>
        </p:spPr>
      </p:pic>
      <p:sp>
        <p:nvSpPr>
          <p:cNvPr id="25" name="9 Llamada rectangular"/>
          <p:cNvSpPr/>
          <p:nvPr/>
        </p:nvSpPr>
        <p:spPr>
          <a:xfrm>
            <a:off x="4191000" y="51054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2</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26" name="9 Llamada rectangular"/>
          <p:cNvSpPr/>
          <p:nvPr/>
        </p:nvSpPr>
        <p:spPr>
          <a:xfrm>
            <a:off x="1066800" y="51054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1</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27" name="9 Llamada rectangular"/>
          <p:cNvSpPr/>
          <p:nvPr/>
        </p:nvSpPr>
        <p:spPr>
          <a:xfrm>
            <a:off x="6705600" y="51054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EXTERNAL</a:t>
            </a:r>
            <a:r>
              <a:rPr lang="es-MX" sz="1400" b="1" kern="0" dirty="0">
                <a:solidFill>
                  <a:sysClr val="window" lastClr="FFFFFF"/>
                </a:solidFill>
                <a:effectLst>
                  <a:outerShdw blurRad="38100" dist="38100" dir="2700000" algn="tl">
                    <a:srgbClr val="000000">
                      <a:alpha val="43137"/>
                    </a:srgbClr>
                  </a:outerShdw>
                </a:effectLst>
                <a:latin typeface="Arial"/>
              </a:rPr>
              <a:t> </a:t>
            </a:r>
            <a:r>
              <a:rPr lang="es-MX" sz="1400" b="1" kern="0" dirty="0" smtClean="0">
                <a:solidFill>
                  <a:sysClr val="window" lastClr="FFFFFF"/>
                </a:solidFill>
                <a:effectLst>
                  <a:outerShdw blurRad="38100" dist="38100" dir="2700000" algn="tl">
                    <a:srgbClr val="000000">
                      <a:alpha val="43137"/>
                    </a:srgbClr>
                  </a:outerShdw>
                </a:effectLst>
                <a:latin typeface="Arial"/>
              </a:rPr>
              <a:t>APPLICATION</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6" name="Left Arrow 5"/>
          <p:cNvSpPr/>
          <p:nvPr/>
        </p:nvSpPr>
        <p:spPr>
          <a:xfrm>
            <a:off x="5867400" y="3200400"/>
            <a:ext cx="2286000" cy="228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Left Arrow 29"/>
          <p:cNvSpPr/>
          <p:nvPr/>
        </p:nvSpPr>
        <p:spPr>
          <a:xfrm>
            <a:off x="2667000" y="3352800"/>
            <a:ext cx="9144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28600" y="152400"/>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err="1" smtClean="0">
                <a:solidFill>
                  <a:srgbClr val="000000"/>
                </a:solidFill>
                <a:latin typeface="Arial"/>
                <a:cs typeface="Arial"/>
              </a:rPr>
              <a:t>ATask</a:t>
            </a:r>
            <a:r>
              <a:rPr lang="en-US" sz="3200" b="1" dirty="0" smtClean="0">
                <a:solidFill>
                  <a:srgbClr val="000000"/>
                </a:solidFill>
                <a:latin typeface="Arial"/>
                <a:cs typeface="Arial"/>
              </a:rPr>
              <a:t>?</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Tree>
    <p:extLst>
      <p:ext uri="{BB962C8B-B14F-4D97-AF65-F5344CB8AC3E}">
        <p14:creationId xmlns:p14="http://schemas.microsoft.com/office/powerpoint/2010/main" val="78178559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139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a:t>
            </a:fld>
            <a:endParaRPr lang="en-US" sz="1000" dirty="0">
              <a:latin typeface="Arial" pitchFamily="34" charset="0"/>
              <a:cs typeface="Arial" pitchFamily="34" charset="0"/>
            </a:endParaRPr>
          </a:p>
        </p:txBody>
      </p:sp>
      <p:pic>
        <p:nvPicPr>
          <p:cNvPr id="5" name="Picture 4" descr="Screen Shot 2014-03-26 at 10.46.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9" y="228601"/>
            <a:ext cx="9144000" cy="5867400"/>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7294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50</a:t>
            </a:fld>
            <a:endParaRPr lang="en-US" sz="1000" dirty="0">
              <a:solidFill>
                <a:prstClr val="white"/>
              </a:solidFill>
              <a:latin typeface="Arial" pitchFamily="34" charset="0"/>
              <a:cs typeface="Arial" pitchFamily="34" charset="0"/>
            </a:endParaRPr>
          </a:p>
        </p:txBody>
      </p:sp>
      <p:pic>
        <p:nvPicPr>
          <p:cNvPr id="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14400" y="990600"/>
            <a:ext cx="7458075" cy="4829175"/>
          </a:xfrm>
          <a:prstGeom prst="rect">
            <a:avLst/>
          </a:prstGeom>
          <a:noFill/>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 TASK</a:t>
            </a:r>
            <a:endParaRPr lang="en-US" sz="28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411689913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 TASK</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51</a:t>
            </a:fld>
            <a:endParaRPr lang="en-US" sz="1000" dirty="0">
              <a:solidFill>
                <a:prstClr val="white"/>
              </a:solidFill>
              <a:latin typeface="Arial" pitchFamily="34" charset="0"/>
              <a:cs typeface="Arial" pitchFamily="34" charset="0"/>
            </a:endParaRPr>
          </a:p>
        </p:txBody>
      </p:sp>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14400" y="990600"/>
            <a:ext cx="7458075" cy="4838700"/>
          </a:xfrm>
          <a:prstGeom prst="rect">
            <a:avLst/>
          </a:prstGeom>
          <a:noFill/>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1748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rgbClr val="000000"/>
                </a:solidFill>
              </a:rPr>
              <a:t>A </a:t>
            </a:r>
            <a:r>
              <a:rPr lang="en-US" sz="2400" dirty="0">
                <a:solidFill>
                  <a:srgbClr val="000000"/>
                </a:solidFill>
              </a:rPr>
              <a:t>task is a collection of activities that users interact with when performing a certain job.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The </a:t>
            </a:r>
            <a:r>
              <a:rPr lang="en-US" sz="2400" dirty="0">
                <a:solidFill>
                  <a:srgbClr val="000000"/>
                </a:solidFill>
              </a:rPr>
              <a:t>activities are arranged in a stack (the "back stack"), in the order in which each activity is opened</a:t>
            </a:r>
            <a:r>
              <a:rPr lang="en-US" sz="2400" dirty="0" smtClean="0">
                <a:solidFill>
                  <a:srgbClr val="000000"/>
                </a:solidFill>
              </a:rPr>
              <a:t>.</a:t>
            </a:r>
          </a:p>
          <a:p>
            <a:pPr marL="342900" indent="-342900">
              <a:spcBef>
                <a:spcPct val="20000"/>
              </a:spcBef>
              <a:spcAft>
                <a:spcPts val="600"/>
              </a:spcAft>
              <a:buBlip>
                <a:blip r:embed="rId4"/>
              </a:buBlip>
            </a:pPr>
            <a:r>
              <a:rPr lang="en-US" sz="2400" dirty="0" smtClean="0">
                <a:solidFill>
                  <a:srgbClr val="000000"/>
                </a:solidFill>
              </a:rPr>
              <a:t>So now, what is a back stack?</a:t>
            </a:r>
            <a:endParaRPr lang="en-US" sz="2400" dirty="0">
              <a:solidFill>
                <a:srgbClr val="000000"/>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smtClean="0">
                <a:solidFill>
                  <a:srgbClr val="000000"/>
                </a:solidFill>
                <a:latin typeface="Arial"/>
                <a:cs typeface="Arial"/>
              </a:rPr>
              <a:t>What is a Task?</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86534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53</a:t>
            </a:fld>
            <a:endParaRPr lang="en-US" sz="1000" dirty="0">
              <a:latin typeface="Arial" pitchFamily="34" charset="0"/>
              <a:cs typeface="Arial" pitchFamily="34" charset="0"/>
            </a:endParaRPr>
          </a:p>
        </p:txBody>
      </p:sp>
      <p:pic>
        <p:nvPicPr>
          <p:cNvPr id="5" name="Picture 4" descr="Screen Shot 2014-03-26 at 10.51.4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 y="152400"/>
            <a:ext cx="9144000" cy="5977944"/>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9035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54</a:t>
            </a:fld>
            <a:endParaRPr lang="en-US" sz="1000" dirty="0">
              <a:latin typeface="Arial" pitchFamily="34" charset="0"/>
              <a:cs typeface="Arial" pitchFamily="34" charset="0"/>
            </a:endParaRPr>
          </a:p>
        </p:txBody>
      </p:sp>
      <p:pic>
        <p:nvPicPr>
          <p:cNvPr id="6" name="Picture 5" descr="Screen Shot 2014-03-26 at 10.52.3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49496"/>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8286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55</a:t>
            </a:fld>
            <a:endParaRPr lang="en-US" sz="1000" dirty="0">
              <a:latin typeface="Arial" pitchFamily="34" charset="0"/>
              <a:cs typeface="Arial" pitchFamily="34" charset="0"/>
            </a:endParaRPr>
          </a:p>
        </p:txBody>
      </p:sp>
      <p:pic>
        <p:nvPicPr>
          <p:cNvPr id="6" name="Picture 5" descr="Screen Shot 2014-03-26 at 10.53.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3" y="152400"/>
            <a:ext cx="9144000" cy="5949496"/>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8286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The device Home screen is the starting place for most </a:t>
            </a:r>
            <a:r>
              <a:rPr lang="en-US" sz="2400" dirty="0" smtClean="0">
                <a:solidFill>
                  <a:srgbClr val="000000"/>
                </a:solidFill>
              </a:rPr>
              <a:t>tasks.</a:t>
            </a:r>
          </a:p>
          <a:p>
            <a:pPr marL="342900" indent="-342900">
              <a:spcBef>
                <a:spcPct val="20000"/>
              </a:spcBef>
              <a:spcAft>
                <a:spcPts val="600"/>
              </a:spcAft>
              <a:buBlip>
                <a:blip r:embed="rId4"/>
              </a:buBlip>
            </a:pPr>
            <a:r>
              <a:rPr lang="en-US" sz="2400" dirty="0" smtClean="0">
                <a:solidFill>
                  <a:srgbClr val="000000"/>
                </a:solidFill>
              </a:rPr>
              <a:t>When </a:t>
            </a:r>
            <a:r>
              <a:rPr lang="en-US" sz="2400" dirty="0">
                <a:solidFill>
                  <a:srgbClr val="000000"/>
                </a:solidFill>
              </a:rPr>
              <a:t>the user touches an icon in the application launcher (or a shortcut on the Home screen), that application's task comes to the </a:t>
            </a:r>
            <a:r>
              <a:rPr lang="en-US" sz="2400" dirty="0" smtClean="0">
                <a:solidFill>
                  <a:srgbClr val="000000"/>
                </a:solidFill>
              </a:rPr>
              <a:t>foreground and </a:t>
            </a:r>
            <a:r>
              <a:rPr lang="en-US" sz="2400" dirty="0">
                <a:solidFill>
                  <a:srgbClr val="000000"/>
                </a:solidFill>
              </a:rPr>
              <a:t>the "main" activity for that application opens as the root activity in the stack</a:t>
            </a:r>
            <a:r>
              <a:rPr lang="en-US" sz="2400" dirty="0" smtClean="0">
                <a:solidFill>
                  <a:srgbClr val="000000"/>
                </a:solidFill>
              </a:rPr>
              <a:t>.</a:t>
            </a:r>
          </a:p>
          <a:p>
            <a:pPr marL="342900" indent="-342900">
              <a:spcBef>
                <a:spcPct val="20000"/>
              </a:spcBef>
              <a:spcAft>
                <a:spcPts val="600"/>
              </a:spcAft>
              <a:buBlip>
                <a:blip r:embed="rId4"/>
              </a:buBlip>
            </a:pPr>
            <a:r>
              <a:rPr lang="en-US" sz="2400" dirty="0">
                <a:solidFill>
                  <a:srgbClr val="000000"/>
                </a:solidFill>
              </a:rPr>
              <a:t>When the current activity starts another, the new activity is pushed on the top of the stack and takes focus.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The </a:t>
            </a:r>
            <a:r>
              <a:rPr lang="en-US" sz="2400" dirty="0">
                <a:solidFill>
                  <a:srgbClr val="000000"/>
                </a:solidFill>
              </a:rPr>
              <a:t>previous activity remains in the stack, but is stopped</a:t>
            </a:r>
            <a:r>
              <a:rPr lang="en-US" sz="2400" dirty="0" smtClean="0">
                <a:solidFill>
                  <a:srgbClr val="000000"/>
                </a:solidFill>
              </a:rPr>
              <a:t>.</a:t>
            </a:r>
          </a:p>
          <a:p>
            <a:pPr marL="342900" indent="-342900">
              <a:spcBef>
                <a:spcPct val="20000"/>
              </a:spcBef>
              <a:spcAft>
                <a:spcPts val="600"/>
              </a:spcAft>
              <a:buBlip>
                <a:blip r:embed="rId4"/>
              </a:buBlip>
            </a:pPr>
            <a:r>
              <a:rPr lang="en-US" sz="2400" dirty="0">
                <a:solidFill>
                  <a:srgbClr val="000000"/>
                </a:solidFill>
              </a:rPr>
              <a:t>When an activity stops, the system retains the current state of its user interface.</a:t>
            </a:r>
            <a:endParaRPr lang="en-US" sz="2400" dirty="0" smtClean="0">
              <a:solidFill>
                <a:srgbClr val="000000"/>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smtClean="0">
                <a:solidFill>
                  <a:srgbClr val="000000"/>
                </a:solidFill>
                <a:latin typeface="Arial"/>
                <a:cs typeface="Arial"/>
              </a:rPr>
              <a:t>What is a Back-Stack?</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56</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6477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When the user presses the </a:t>
            </a:r>
            <a:r>
              <a:rPr lang="en-US" sz="2400" i="1" dirty="0">
                <a:solidFill>
                  <a:srgbClr val="000000"/>
                </a:solidFill>
              </a:rPr>
              <a:t>Back</a:t>
            </a:r>
            <a:r>
              <a:rPr lang="en-US" sz="2400" dirty="0">
                <a:solidFill>
                  <a:srgbClr val="000000"/>
                </a:solidFill>
              </a:rPr>
              <a:t> button, the current activity is popped from the top of the stack (the activity is destroyed) and the previous activity resumes (the previous state of its UI is restored).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Activities </a:t>
            </a:r>
            <a:r>
              <a:rPr lang="en-US" sz="2400" dirty="0">
                <a:solidFill>
                  <a:srgbClr val="000000"/>
                </a:solidFill>
              </a:rPr>
              <a:t>in the stack are never rearranged, only pushed and popped from the stack—pushed onto the stack when started by the current activity and popped off when the user leaves it using the </a:t>
            </a:r>
            <a:r>
              <a:rPr lang="en-US" sz="2400" i="1" dirty="0">
                <a:solidFill>
                  <a:srgbClr val="000000"/>
                </a:solidFill>
              </a:rPr>
              <a:t>Back</a:t>
            </a:r>
            <a:r>
              <a:rPr lang="en-US" sz="2400" dirty="0">
                <a:solidFill>
                  <a:srgbClr val="000000"/>
                </a:solidFill>
              </a:rPr>
              <a:t> button</a:t>
            </a:r>
            <a:r>
              <a:rPr lang="en-US" sz="2400" dirty="0" smtClean="0">
                <a:solidFill>
                  <a:srgbClr val="000000"/>
                </a:solidFill>
              </a:rPr>
              <a:t>.</a:t>
            </a:r>
          </a:p>
          <a:p>
            <a:pPr marL="342900" indent="-342900">
              <a:spcBef>
                <a:spcPct val="20000"/>
              </a:spcBef>
              <a:spcAft>
                <a:spcPts val="600"/>
              </a:spcAft>
              <a:buBlip>
                <a:blip r:embed="rId4"/>
              </a:buBlip>
            </a:pPr>
            <a:r>
              <a:rPr lang="en-US" sz="2400" dirty="0" smtClean="0">
                <a:solidFill>
                  <a:srgbClr val="000000"/>
                </a:solidFill>
              </a:rPr>
              <a:t> </a:t>
            </a:r>
            <a:r>
              <a:rPr lang="en-US" sz="2400" dirty="0">
                <a:solidFill>
                  <a:srgbClr val="000000"/>
                </a:solidFill>
              </a:rPr>
              <a:t>As such, the back stack operates as a "last in, first out" object </a:t>
            </a:r>
            <a:r>
              <a:rPr lang="en-US" sz="2400" dirty="0" smtClean="0">
                <a:solidFill>
                  <a:srgbClr val="000000"/>
                </a:solidFill>
              </a:rPr>
              <a:t>structure</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smtClean="0">
                <a:solidFill>
                  <a:srgbClr val="000000"/>
                </a:solidFill>
                <a:latin typeface="Arial"/>
                <a:cs typeface="Arial"/>
              </a:rPr>
              <a:t>What is a Back-Stack?</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57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9596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Stack of Activities</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58</a:t>
            </a:fld>
            <a:endParaRPr lang="en-US" sz="1000" dirty="0">
              <a:solidFill>
                <a:prstClr val="white"/>
              </a:solidFill>
              <a:latin typeface="Arial" pitchFamily="34" charset="0"/>
              <a:cs typeface="Arial" pitchFamily="34" charset="0"/>
            </a:endParaRPr>
          </a:p>
        </p:txBody>
      </p:sp>
      <p:sp>
        <p:nvSpPr>
          <p:cNvPr id="6" name="Can 5"/>
          <p:cNvSpPr/>
          <p:nvPr/>
        </p:nvSpPr>
        <p:spPr>
          <a:xfrm>
            <a:off x="2362200" y="4572000"/>
            <a:ext cx="4343400" cy="1447800"/>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ROOT ACTIVITY (MAIN)</a:t>
            </a:r>
            <a:endParaRPr lang="en-US" dirty="0"/>
          </a:p>
        </p:txBody>
      </p:sp>
      <p:sp>
        <p:nvSpPr>
          <p:cNvPr id="7" name="Can 6"/>
          <p:cNvSpPr/>
          <p:nvPr/>
        </p:nvSpPr>
        <p:spPr>
          <a:xfrm>
            <a:off x="2667000" y="3429000"/>
            <a:ext cx="3733800" cy="1447800"/>
          </a:xfrm>
          <a:prstGeom prst="can">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ACTIVITY 1</a:t>
            </a:r>
            <a:endParaRPr lang="en-US" dirty="0"/>
          </a:p>
        </p:txBody>
      </p:sp>
      <p:sp>
        <p:nvSpPr>
          <p:cNvPr id="22" name="Can 21"/>
          <p:cNvSpPr/>
          <p:nvPr/>
        </p:nvSpPr>
        <p:spPr>
          <a:xfrm>
            <a:off x="2819400" y="2286000"/>
            <a:ext cx="3352800" cy="1447800"/>
          </a:xfrm>
          <a:prstGeom prst="can">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ACTIVITY 2</a:t>
            </a:r>
            <a:endParaRPr lang="en-US" dirty="0"/>
          </a:p>
        </p:txBody>
      </p:sp>
      <p:sp>
        <p:nvSpPr>
          <p:cNvPr id="23" name="Can 22"/>
          <p:cNvSpPr/>
          <p:nvPr/>
        </p:nvSpPr>
        <p:spPr>
          <a:xfrm>
            <a:off x="3048000" y="1447800"/>
            <a:ext cx="2895600" cy="1143000"/>
          </a:xfrm>
          <a:prstGeom prst="can">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ACTIVITY 3</a:t>
            </a:r>
            <a:endParaRPr lang="en-US" dirty="0"/>
          </a:p>
        </p:txBody>
      </p:sp>
      <p:sp>
        <p:nvSpPr>
          <p:cNvPr id="20" name="Curved Down Arrow 19"/>
          <p:cNvSpPr/>
          <p:nvPr/>
        </p:nvSpPr>
        <p:spPr>
          <a:xfrm>
            <a:off x="838200" y="1905000"/>
            <a:ext cx="1676400" cy="13716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Curved Up Arrow 20"/>
          <p:cNvSpPr/>
          <p:nvPr/>
        </p:nvSpPr>
        <p:spPr>
          <a:xfrm>
            <a:off x="6553200" y="1828800"/>
            <a:ext cx="1905000" cy="13716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p:cNvSpPr/>
          <p:nvPr/>
        </p:nvSpPr>
        <p:spPr>
          <a:xfrm>
            <a:off x="228600" y="3429000"/>
            <a:ext cx="1676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PUSH</a:t>
            </a:r>
            <a:endParaRPr lang="en-US" dirty="0"/>
          </a:p>
        </p:txBody>
      </p:sp>
      <p:sp>
        <p:nvSpPr>
          <p:cNvPr id="28" name="Rounded Rectangle 27"/>
          <p:cNvSpPr/>
          <p:nvPr/>
        </p:nvSpPr>
        <p:spPr>
          <a:xfrm>
            <a:off x="7010400" y="3505200"/>
            <a:ext cx="1676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POP</a:t>
            </a:r>
            <a:endParaRPr lang="en-US" dirty="0"/>
          </a:p>
        </p:txBody>
      </p:sp>
      <p:sp>
        <p:nvSpPr>
          <p:cNvPr id="19" name="Rectangle 18"/>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37934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Contacts App Back-Stack</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59</a:t>
            </a:fld>
            <a:endParaRPr lang="en-US" sz="1000" dirty="0">
              <a:solidFill>
                <a:prstClr val="white"/>
              </a:solidFill>
              <a:latin typeface="Arial" pitchFamily="34" charset="0"/>
              <a:cs typeface="Arial" pitchFamily="34" charset="0"/>
            </a:endParaRPr>
          </a:p>
        </p:txBody>
      </p:sp>
      <p:pic>
        <p:nvPicPr>
          <p:cNvPr id="5" name="Picture 4" descr="ac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219200"/>
            <a:ext cx="2286000" cy="3429000"/>
          </a:xfrm>
          <a:prstGeom prst="rect">
            <a:avLst/>
          </a:prstGeom>
        </p:spPr>
      </p:pic>
      <p:pic>
        <p:nvPicPr>
          <p:cNvPr id="12" name="Picture 11" descr="con_act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219200"/>
            <a:ext cx="2362200" cy="3429000"/>
          </a:xfrm>
          <a:prstGeom prst="rect">
            <a:avLst/>
          </a:prstGeom>
        </p:spPr>
      </p:pic>
      <p:pic>
        <p:nvPicPr>
          <p:cNvPr id="14" name="Picture 13" descr="con_act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1219200"/>
            <a:ext cx="2286000" cy="3429000"/>
          </a:xfrm>
          <a:prstGeom prst="rect">
            <a:avLst/>
          </a:prstGeom>
        </p:spPr>
      </p:pic>
      <p:sp>
        <p:nvSpPr>
          <p:cNvPr id="17" name="9 Llamada rectangular"/>
          <p:cNvSpPr/>
          <p:nvPr/>
        </p:nvSpPr>
        <p:spPr>
          <a:xfrm>
            <a:off x="6096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1 (MAIN)</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8" name="9 Llamada rectangular"/>
          <p:cNvSpPr/>
          <p:nvPr/>
        </p:nvSpPr>
        <p:spPr>
          <a:xfrm>
            <a:off x="35814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just">
              <a:defRPr/>
            </a:pPr>
            <a:r>
              <a:rPr lang="es-MX" sz="1400" b="1" kern="0" dirty="0" smtClean="0">
                <a:solidFill>
                  <a:sysClr val="window" lastClr="FFFFFF"/>
                </a:solidFill>
                <a:effectLst>
                  <a:outerShdw blurRad="38100" dist="38100" dir="2700000" algn="tl">
                    <a:srgbClr val="000000">
                      <a:alpha val="43137"/>
                    </a:srgbClr>
                  </a:outerShdw>
                </a:effectLst>
                <a:latin typeface="Arial"/>
              </a:rPr>
              <a:t>ACTIVITY 2</a:t>
            </a:r>
            <a:endParaRPr lang="es-MX" sz="1400" b="1" kern="0" dirty="0">
              <a:solidFill>
                <a:sysClr val="window" lastClr="FFFFFF"/>
              </a:solidFill>
              <a:effectLst>
                <a:outerShdw blurRad="38100" dist="38100" dir="2700000" algn="tl">
                  <a:srgbClr val="000000">
                    <a:alpha val="43137"/>
                  </a:srgbClr>
                </a:outerShdw>
              </a:effectLst>
              <a:latin typeface="Arial"/>
            </a:endParaRPr>
          </a:p>
        </p:txBody>
      </p:sp>
      <p:sp>
        <p:nvSpPr>
          <p:cNvPr id="19" name="9 Llamada rectangular"/>
          <p:cNvSpPr/>
          <p:nvPr/>
        </p:nvSpPr>
        <p:spPr>
          <a:xfrm>
            <a:off x="6934200" y="4876800"/>
            <a:ext cx="1445830" cy="609600"/>
          </a:xfrm>
          <a:prstGeom prst="wedgeRectCallout">
            <a:avLst>
              <a:gd name="adj1" fmla="val -20742"/>
              <a:gd name="adj2" fmla="val -87511"/>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Arial"/>
                <a:ea typeface="+mn-ea"/>
                <a:cs typeface="+mn-cs"/>
              </a:rPr>
              <a:t>ACTIVITY 3</a:t>
            </a:r>
            <a:endPar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Arial"/>
              <a:ea typeface="+mn-ea"/>
              <a:cs typeface="+mn-cs"/>
            </a:endParaRPr>
          </a:p>
        </p:txBody>
      </p:sp>
      <p:sp>
        <p:nvSpPr>
          <p:cNvPr id="15" name="Right Arrow 14"/>
          <p:cNvSpPr/>
          <p:nvPr/>
        </p:nvSpPr>
        <p:spPr>
          <a:xfrm>
            <a:off x="2133600" y="2743200"/>
            <a:ext cx="11430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114800" y="1524000"/>
            <a:ext cx="2286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95025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a:t>
            </a:fld>
            <a:endParaRPr lang="en-US" sz="1000" dirty="0">
              <a:latin typeface="Arial" pitchFamily="34" charset="0"/>
              <a:cs typeface="Arial" pitchFamily="34" charset="0"/>
            </a:endParaRPr>
          </a:p>
        </p:txBody>
      </p:sp>
      <p:pic>
        <p:nvPicPr>
          <p:cNvPr id="6" name="Picture 5" descr="Screen Shot 2014-03-26 at 10.47.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06" y="152400"/>
            <a:ext cx="9144000" cy="5953736"/>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1059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sz="2400" dirty="0">
                <a:solidFill>
                  <a:srgbClr val="000000"/>
                </a:solidFill>
              </a:rPr>
              <a:t>A representation of how each new activity in a task adds an item to the back stack. When the user presses the </a:t>
            </a:r>
            <a:r>
              <a:rPr lang="en-US" sz="2400" i="1" dirty="0">
                <a:solidFill>
                  <a:srgbClr val="000000"/>
                </a:solidFill>
              </a:rPr>
              <a:t>Back</a:t>
            </a:r>
            <a:r>
              <a:rPr lang="en-US" sz="2400" dirty="0">
                <a:solidFill>
                  <a:srgbClr val="000000"/>
                </a:solidFill>
              </a:rPr>
              <a:t> button, the current activity is destroyed and the previous activity resumes.</a:t>
            </a:r>
            <a:endParaRPr lang="en-US" sz="2400" dirty="0">
              <a:solidFill>
                <a:srgbClr val="000000"/>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Back-Stack diagram</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60</a:t>
            </a:fld>
            <a:endParaRPr lang="en-US" sz="1000" dirty="0">
              <a:solidFill>
                <a:prstClr val="white"/>
              </a:solidFill>
              <a:latin typeface="Arial" pitchFamily="34" charset="0"/>
              <a:cs typeface="Arial" pitchFamily="34" charset="0"/>
            </a:endParaRPr>
          </a:p>
        </p:txBody>
      </p:sp>
      <p:pic>
        <p:nvPicPr>
          <p:cNvPr id="6" name="Picture 5" descr="diagram_back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90800"/>
            <a:ext cx="8417604" cy="3124200"/>
          </a:xfrm>
          <a:prstGeom prst="rect">
            <a:avLst/>
          </a:prstGeom>
        </p:spPr>
      </p:pic>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11477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61</a:t>
            </a:fld>
            <a:endParaRPr lang="en-US" sz="1000" dirty="0">
              <a:latin typeface="Arial" pitchFamily="34" charset="0"/>
              <a:cs typeface="Arial" pitchFamily="34" charset="0"/>
            </a:endParaRPr>
          </a:p>
        </p:txBody>
      </p:sp>
      <p:pic>
        <p:nvPicPr>
          <p:cNvPr id="6" name="Picture 5" descr="Screen Shot 2014-03-26 at 10.56.4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1" y="152400"/>
            <a:ext cx="9144000" cy="5967663"/>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8286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When Activity A starts Activity B, Activity A is stopped, but the system retains its state (such as scroll position and text entered into forms).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If </a:t>
            </a:r>
            <a:r>
              <a:rPr lang="en-US" sz="2400" dirty="0">
                <a:solidFill>
                  <a:srgbClr val="000000"/>
                </a:solidFill>
              </a:rPr>
              <a:t>the user presses the </a:t>
            </a:r>
            <a:r>
              <a:rPr lang="en-US" sz="2400" i="1" dirty="0">
                <a:solidFill>
                  <a:srgbClr val="000000"/>
                </a:solidFill>
              </a:rPr>
              <a:t>Back</a:t>
            </a:r>
            <a:r>
              <a:rPr lang="en-US" sz="2400" dirty="0">
                <a:solidFill>
                  <a:srgbClr val="000000"/>
                </a:solidFill>
              </a:rPr>
              <a:t> button while in Activity B, Activity A resumes with its state restored.</a:t>
            </a:r>
          </a:p>
          <a:p>
            <a:pPr lvl="0">
              <a:spcBef>
                <a:spcPct val="20000"/>
              </a:spcBef>
              <a:spcAft>
                <a:spcPts val="600"/>
              </a:spcAft>
            </a:pPr>
            <a:endParaRPr lang="en-US" sz="2000" b="1" dirty="0" smtClean="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2800" b="1" dirty="0">
                <a:solidFill>
                  <a:srgbClr val="000000"/>
                </a:solidFill>
                <a:latin typeface="Arial"/>
                <a:cs typeface="Arial"/>
              </a:rPr>
              <a:t>D</a:t>
            </a:r>
            <a:r>
              <a:rPr lang="en-US" sz="2800" b="1" dirty="0" smtClean="0">
                <a:solidFill>
                  <a:srgbClr val="000000"/>
                </a:solidFill>
                <a:latin typeface="Arial"/>
                <a:cs typeface="Arial"/>
              </a:rPr>
              <a:t>efault </a:t>
            </a:r>
            <a:r>
              <a:rPr lang="en-US" sz="2800" b="1" dirty="0">
                <a:solidFill>
                  <a:srgbClr val="000000"/>
                </a:solidFill>
                <a:latin typeface="Arial"/>
                <a:cs typeface="Arial"/>
              </a:rPr>
              <a:t>behavior for activities and </a:t>
            </a:r>
            <a:r>
              <a:rPr lang="en-US" sz="2800" b="1" dirty="0" smtClean="0">
                <a:solidFill>
                  <a:srgbClr val="000000"/>
                </a:solidFill>
                <a:latin typeface="Arial"/>
                <a:cs typeface="Arial"/>
              </a:rPr>
              <a:t>tasks: 1</a:t>
            </a:r>
            <a:endParaRPr kumimoji="0" lang="en-US" sz="28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6480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1</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63</a:t>
            </a:fld>
            <a:endParaRPr lang="en-US" sz="1000" dirty="0">
              <a:solidFill>
                <a:prstClr val="white"/>
              </a:solidFill>
              <a:latin typeface="Arial" pitchFamily="34" charset="0"/>
              <a:cs typeface="Arial" pitchFamily="34" charset="0"/>
            </a:endParaRPr>
          </a:p>
        </p:txBody>
      </p:sp>
      <p:pic>
        <p:nvPicPr>
          <p:cNvPr id="5" name="Picture 4" descr="contact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914400"/>
            <a:ext cx="2102827" cy="3124200"/>
          </a:xfrm>
          <a:prstGeom prst="rect">
            <a:avLst/>
          </a:prstGeom>
        </p:spPr>
      </p:pic>
      <p:pic>
        <p:nvPicPr>
          <p:cNvPr id="7" name="Picture 6" descr="contact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667000"/>
            <a:ext cx="2133599" cy="3391876"/>
          </a:xfrm>
          <a:prstGeom prst="rect">
            <a:avLst/>
          </a:prstGeom>
        </p:spPr>
      </p:pic>
      <p:pic>
        <p:nvPicPr>
          <p:cNvPr id="12" name="Picture 11" descr="contact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838200"/>
            <a:ext cx="2057400" cy="3276600"/>
          </a:xfrm>
          <a:prstGeom prst="rect">
            <a:avLst/>
          </a:prstGeom>
        </p:spPr>
      </p:pic>
      <p:sp>
        <p:nvSpPr>
          <p:cNvPr id="14" name="Right Arrow 13"/>
          <p:cNvSpPr/>
          <p:nvPr/>
        </p:nvSpPr>
        <p:spPr>
          <a:xfrm>
            <a:off x="2514600" y="3886200"/>
            <a:ext cx="914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5562600" y="2743200"/>
            <a:ext cx="6096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Up Arrow 16"/>
          <p:cNvSpPr/>
          <p:nvPr/>
        </p:nvSpPr>
        <p:spPr>
          <a:xfrm>
            <a:off x="6781800" y="3733800"/>
            <a:ext cx="152400" cy="13716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Callout 17"/>
          <p:cNvSpPr/>
          <p:nvPr/>
        </p:nvSpPr>
        <p:spPr>
          <a:xfrm>
            <a:off x="6248400" y="5105400"/>
            <a:ext cx="1447800" cy="76200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Join Selected</a:t>
            </a:r>
            <a:endParaRPr lang="en-US" dirty="0"/>
          </a:p>
        </p:txBody>
      </p:sp>
      <p:sp>
        <p:nvSpPr>
          <p:cNvPr id="19" name="Rectangle 18"/>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2858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1</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64</a:t>
            </a:fld>
            <a:endParaRPr lang="en-US" sz="1000" dirty="0">
              <a:solidFill>
                <a:prstClr val="white"/>
              </a:solidFill>
              <a:latin typeface="Arial" pitchFamily="34" charset="0"/>
              <a:cs typeface="Arial" pitchFamily="34" charset="0"/>
            </a:endParaRPr>
          </a:p>
        </p:txBody>
      </p:sp>
      <p:pic>
        <p:nvPicPr>
          <p:cNvPr id="6" name="Picture 5" descr="contact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990600"/>
            <a:ext cx="2743200" cy="4180116"/>
          </a:xfrm>
          <a:prstGeom prst="rect">
            <a:avLst/>
          </a:prstGeom>
        </p:spPr>
      </p:pic>
      <p:pic>
        <p:nvPicPr>
          <p:cNvPr id="15" name="Picture 14" descr="contact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990600"/>
            <a:ext cx="2743200" cy="4191000"/>
          </a:xfrm>
          <a:prstGeom prst="rect">
            <a:avLst/>
          </a:prstGeom>
        </p:spPr>
      </p:pic>
      <p:sp>
        <p:nvSpPr>
          <p:cNvPr id="16" name="Right Arrow 15"/>
          <p:cNvSpPr/>
          <p:nvPr/>
        </p:nvSpPr>
        <p:spPr>
          <a:xfrm>
            <a:off x="3581400" y="3124200"/>
            <a:ext cx="1600200" cy="685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895600" y="5334000"/>
            <a:ext cx="32004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Back key is pressed: Values are restored  in a task</a:t>
            </a:r>
            <a:endParaRPr lang="en-US" dirty="0"/>
          </a:p>
        </p:txBody>
      </p:sp>
      <p:sp>
        <p:nvSpPr>
          <p:cNvPr id="18" name="Rectangle 17"/>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8080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smtClean="0">
                <a:solidFill>
                  <a:srgbClr val="000000"/>
                </a:solidFill>
              </a:rPr>
              <a:t>When </a:t>
            </a:r>
            <a:r>
              <a:rPr lang="en-US" sz="2400" dirty="0">
                <a:solidFill>
                  <a:srgbClr val="000000"/>
                </a:solidFill>
              </a:rPr>
              <a:t>the user leaves a task by pressing the </a:t>
            </a:r>
            <a:r>
              <a:rPr lang="en-US" sz="2400" i="1" dirty="0">
                <a:solidFill>
                  <a:srgbClr val="000000"/>
                </a:solidFill>
              </a:rPr>
              <a:t>Home</a:t>
            </a:r>
            <a:r>
              <a:rPr lang="en-US" sz="2400" dirty="0">
                <a:solidFill>
                  <a:srgbClr val="000000"/>
                </a:solidFill>
              </a:rPr>
              <a:t> button, the current activity is stopped and its task goes into the background.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The </a:t>
            </a:r>
            <a:r>
              <a:rPr lang="en-US" sz="2400" dirty="0">
                <a:solidFill>
                  <a:srgbClr val="000000"/>
                </a:solidFill>
              </a:rPr>
              <a:t>system retains the state of every activity in the task</a:t>
            </a:r>
            <a:r>
              <a:rPr lang="en-US" sz="2400" dirty="0" smtClean="0">
                <a:solidFill>
                  <a:srgbClr val="000000"/>
                </a:solidFill>
              </a:rPr>
              <a:t>.</a:t>
            </a:r>
          </a:p>
          <a:p>
            <a:pPr marL="342900" indent="-342900">
              <a:spcBef>
                <a:spcPct val="20000"/>
              </a:spcBef>
              <a:spcAft>
                <a:spcPts val="600"/>
              </a:spcAft>
              <a:buBlip>
                <a:blip r:embed="rId4"/>
              </a:buBlip>
            </a:pPr>
            <a:r>
              <a:rPr lang="en-US" sz="2400" dirty="0" smtClean="0">
                <a:solidFill>
                  <a:srgbClr val="000000"/>
                </a:solidFill>
              </a:rPr>
              <a:t> </a:t>
            </a:r>
            <a:r>
              <a:rPr lang="en-US" sz="2400" dirty="0">
                <a:solidFill>
                  <a:srgbClr val="000000"/>
                </a:solidFill>
              </a:rPr>
              <a:t>If the user later resumes the task by selecting the launcher icon that began the task, the task comes to the foreground and resumes the activity at the top of the </a:t>
            </a:r>
            <a:r>
              <a:rPr lang="en-US" sz="2400" dirty="0" smtClean="0">
                <a:solidFill>
                  <a:srgbClr val="000000"/>
                </a:solidFill>
              </a:rPr>
              <a:t>stack</a:t>
            </a:r>
            <a:endParaRPr lang="en-US" sz="2000" b="1" dirty="0" smtClean="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a:solidFill>
                  <a:srgbClr val="000000"/>
                </a:solidFill>
                <a:latin typeface="Arial"/>
                <a:cs typeface="Arial"/>
              </a:rPr>
              <a:t>D</a:t>
            </a:r>
            <a:r>
              <a:rPr lang="en-US" sz="3200" b="1" dirty="0" smtClean="0">
                <a:solidFill>
                  <a:srgbClr val="000000"/>
                </a:solidFill>
                <a:latin typeface="Arial"/>
                <a:cs typeface="Arial"/>
              </a:rPr>
              <a:t>efault </a:t>
            </a:r>
            <a:r>
              <a:rPr lang="en-US" sz="3200" b="1" dirty="0">
                <a:solidFill>
                  <a:srgbClr val="000000"/>
                </a:solidFill>
                <a:latin typeface="Arial"/>
                <a:cs typeface="Arial"/>
              </a:rPr>
              <a:t>behavior for activities and </a:t>
            </a:r>
            <a:r>
              <a:rPr lang="en-US" sz="3200" b="1" dirty="0" smtClean="0">
                <a:solidFill>
                  <a:srgbClr val="000000"/>
                </a:solidFill>
                <a:latin typeface="Arial"/>
                <a:cs typeface="Arial"/>
              </a:rPr>
              <a:t>tasks: 2</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65</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738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2</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66</a:t>
            </a:fld>
            <a:endParaRPr lang="en-US" sz="1000" dirty="0">
              <a:solidFill>
                <a:prstClr val="white"/>
              </a:solidFill>
              <a:latin typeface="Arial" pitchFamily="34" charset="0"/>
              <a:cs typeface="Arial" pitchFamily="34" charset="0"/>
            </a:endParaRPr>
          </a:p>
        </p:txBody>
      </p:sp>
      <p:pic>
        <p:nvPicPr>
          <p:cNvPr id="16" name="Picture 15" descr="ms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066800"/>
            <a:ext cx="2438400" cy="4334933"/>
          </a:xfrm>
          <a:prstGeom prst="rect">
            <a:avLst/>
          </a:prstGeom>
        </p:spPr>
      </p:pic>
      <p:sp>
        <p:nvSpPr>
          <p:cNvPr id="19" name="Right Arrow 18"/>
          <p:cNvSpPr/>
          <p:nvPr/>
        </p:nvSpPr>
        <p:spPr>
          <a:xfrm>
            <a:off x="2971800" y="2438400"/>
            <a:ext cx="14478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ms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914400"/>
            <a:ext cx="1971675" cy="3505200"/>
          </a:xfrm>
          <a:prstGeom prst="rect">
            <a:avLst/>
          </a:prstGeom>
        </p:spPr>
      </p:pic>
      <p:sp>
        <p:nvSpPr>
          <p:cNvPr id="21" name="Curved Down Arrow 20"/>
          <p:cNvSpPr/>
          <p:nvPr/>
        </p:nvSpPr>
        <p:spPr>
          <a:xfrm>
            <a:off x="6400800" y="2743200"/>
            <a:ext cx="1752600" cy="1143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ction Button: Home 21">
            <a:hlinkClick r:id="" action="ppaction://hlinkshowjump?jump=firstslide" highlightClick="1"/>
          </p:cNvPr>
          <p:cNvSpPr/>
          <p:nvPr/>
        </p:nvSpPr>
        <p:spPr>
          <a:xfrm>
            <a:off x="7696200" y="4267200"/>
            <a:ext cx="914400" cy="1143000"/>
          </a:xfrm>
          <a:prstGeom prst="actionButtonHo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a:off x="3124200" y="4953000"/>
            <a:ext cx="4495800" cy="381000"/>
          </a:xfrm>
          <a:prstGeom prst="lef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41587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If the user presses the </a:t>
            </a:r>
            <a:r>
              <a:rPr lang="en-US" sz="2400" i="1" dirty="0">
                <a:solidFill>
                  <a:srgbClr val="000000"/>
                </a:solidFill>
              </a:rPr>
              <a:t>Back</a:t>
            </a:r>
            <a:r>
              <a:rPr lang="en-US" sz="2400" dirty="0">
                <a:solidFill>
                  <a:srgbClr val="000000"/>
                </a:solidFill>
              </a:rPr>
              <a:t> button, the current activity is popped from the stack and destroyed. The previous activity in the stack is resumed. </a:t>
            </a:r>
            <a:endParaRPr lang="en-US" sz="2400" dirty="0" smtClean="0">
              <a:solidFill>
                <a:srgbClr val="000000"/>
              </a:solidFill>
            </a:endParaRPr>
          </a:p>
          <a:p>
            <a:pPr marL="342900" indent="-342900">
              <a:spcBef>
                <a:spcPct val="20000"/>
              </a:spcBef>
              <a:spcAft>
                <a:spcPts val="600"/>
              </a:spcAft>
              <a:buBlip>
                <a:blip r:embed="rId4"/>
              </a:buBlip>
            </a:pPr>
            <a:r>
              <a:rPr lang="en-US" sz="2400" dirty="0" smtClean="0">
                <a:solidFill>
                  <a:srgbClr val="000000"/>
                </a:solidFill>
              </a:rPr>
              <a:t>When </a:t>
            </a:r>
            <a:r>
              <a:rPr lang="en-US" sz="2400" dirty="0">
                <a:solidFill>
                  <a:srgbClr val="000000"/>
                </a:solidFill>
              </a:rPr>
              <a:t>an activity is destroyed, the system </a:t>
            </a:r>
            <a:r>
              <a:rPr lang="en-US" sz="2400" i="1" dirty="0">
                <a:solidFill>
                  <a:srgbClr val="000000"/>
                </a:solidFill>
              </a:rPr>
              <a:t>does not</a:t>
            </a:r>
            <a:r>
              <a:rPr lang="en-US" sz="2400" dirty="0">
                <a:solidFill>
                  <a:srgbClr val="000000"/>
                </a:solidFill>
              </a:rPr>
              <a:t> retain the activity's state.</a:t>
            </a:r>
            <a:endParaRPr lang="en-US" sz="2000" b="1" dirty="0" smtClean="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a:solidFill>
                  <a:srgbClr val="000000"/>
                </a:solidFill>
                <a:latin typeface="Arial"/>
                <a:cs typeface="Arial"/>
              </a:rPr>
              <a:t>D</a:t>
            </a:r>
            <a:r>
              <a:rPr lang="en-US" sz="3200" b="1" dirty="0" smtClean="0">
                <a:solidFill>
                  <a:srgbClr val="000000"/>
                </a:solidFill>
                <a:latin typeface="Arial"/>
                <a:cs typeface="Arial"/>
              </a:rPr>
              <a:t>efault </a:t>
            </a:r>
            <a:r>
              <a:rPr lang="en-US" sz="3200" b="1" dirty="0">
                <a:solidFill>
                  <a:srgbClr val="000000"/>
                </a:solidFill>
                <a:latin typeface="Arial"/>
                <a:cs typeface="Arial"/>
              </a:rPr>
              <a:t>behavior for activities and </a:t>
            </a:r>
            <a:r>
              <a:rPr lang="en-US" sz="3200" b="1" dirty="0" smtClean="0">
                <a:solidFill>
                  <a:srgbClr val="000000"/>
                </a:solidFill>
                <a:latin typeface="Arial"/>
                <a:cs typeface="Arial"/>
              </a:rPr>
              <a:t>tasks: 3</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10418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3</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68</a:t>
            </a:fld>
            <a:endParaRPr lang="en-US" sz="1000" dirty="0">
              <a:solidFill>
                <a:prstClr val="white"/>
              </a:solidFill>
              <a:latin typeface="Arial" pitchFamily="34" charset="0"/>
              <a:cs typeface="Arial" pitchFamily="34" charset="0"/>
            </a:endParaRPr>
          </a:p>
        </p:txBody>
      </p:sp>
      <p:pic>
        <p:nvPicPr>
          <p:cNvPr id="16" name="Picture 15" descr="ms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762001"/>
            <a:ext cx="1828800" cy="2939142"/>
          </a:xfrm>
          <a:prstGeom prst="rect">
            <a:avLst/>
          </a:prstGeom>
        </p:spPr>
      </p:pic>
      <p:sp>
        <p:nvSpPr>
          <p:cNvPr id="19" name="Right Arrow 18"/>
          <p:cNvSpPr/>
          <p:nvPr/>
        </p:nvSpPr>
        <p:spPr>
          <a:xfrm>
            <a:off x="2438400" y="1752600"/>
            <a:ext cx="2743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ms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685800"/>
            <a:ext cx="1762125" cy="2819400"/>
          </a:xfrm>
          <a:prstGeom prst="rect">
            <a:avLst/>
          </a:prstGeom>
        </p:spPr>
      </p:pic>
      <p:sp>
        <p:nvSpPr>
          <p:cNvPr id="21" name="Curved Down Arrow 20"/>
          <p:cNvSpPr/>
          <p:nvPr/>
        </p:nvSpPr>
        <p:spPr>
          <a:xfrm>
            <a:off x="7010400" y="2438400"/>
            <a:ext cx="1752600" cy="11430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Left Arrow 24"/>
          <p:cNvSpPr/>
          <p:nvPr/>
        </p:nvSpPr>
        <p:spPr>
          <a:xfrm>
            <a:off x="4953000" y="4419600"/>
            <a:ext cx="2971800" cy="304800"/>
          </a:xfrm>
          <a:prstGeom prst="leftArrow">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Action Button: Return 4">
            <a:hlinkClick r:id="" action="ppaction://noaction" highlightClick="1"/>
          </p:cNvPr>
          <p:cNvSpPr/>
          <p:nvPr/>
        </p:nvSpPr>
        <p:spPr>
          <a:xfrm>
            <a:off x="7924800" y="3657600"/>
            <a:ext cx="1042416" cy="1042416"/>
          </a:xfrm>
          <a:prstGeom prst="actionButtonRetur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msg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3505200"/>
            <a:ext cx="1905000" cy="2599267"/>
          </a:xfrm>
          <a:prstGeom prst="rect">
            <a:avLst/>
          </a:prstGeom>
        </p:spPr>
      </p:pic>
      <p:sp>
        <p:nvSpPr>
          <p:cNvPr id="18" name="Rectangle 17"/>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101617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endParaRPr lang="en-US" sz="2400" dirty="0" smtClean="0"/>
          </a:p>
          <a:p>
            <a:pPr marL="342900" indent="-342900">
              <a:spcBef>
                <a:spcPct val="20000"/>
              </a:spcBef>
              <a:spcAft>
                <a:spcPts val="600"/>
              </a:spcAft>
              <a:buBlip>
                <a:blip r:embed="rId4"/>
              </a:buBlip>
            </a:pPr>
            <a:r>
              <a:rPr lang="en-US" sz="3200" dirty="0" smtClean="0">
                <a:solidFill>
                  <a:srgbClr val="000000"/>
                </a:solidFill>
              </a:rPr>
              <a:t>Activities </a:t>
            </a:r>
            <a:r>
              <a:rPr lang="en-US" sz="3200" dirty="0">
                <a:solidFill>
                  <a:srgbClr val="000000"/>
                </a:solidFill>
              </a:rPr>
              <a:t>can be instantiated multiple times, even from other tasks.</a:t>
            </a:r>
            <a:endParaRPr lang="en-US" sz="3200" b="1" dirty="0" smtClean="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200" b="1" dirty="0">
                <a:solidFill>
                  <a:srgbClr val="000000"/>
                </a:solidFill>
                <a:latin typeface="Arial"/>
                <a:cs typeface="Arial"/>
              </a:rPr>
              <a:t>D</a:t>
            </a:r>
            <a:r>
              <a:rPr lang="en-US" sz="3200" b="1" dirty="0" smtClean="0">
                <a:solidFill>
                  <a:srgbClr val="000000"/>
                </a:solidFill>
                <a:latin typeface="Arial"/>
                <a:cs typeface="Arial"/>
              </a:rPr>
              <a:t>efault </a:t>
            </a:r>
            <a:r>
              <a:rPr lang="en-US" sz="3200" b="1" dirty="0">
                <a:solidFill>
                  <a:srgbClr val="000000"/>
                </a:solidFill>
                <a:latin typeface="Arial"/>
                <a:cs typeface="Arial"/>
              </a:rPr>
              <a:t>behavior for activities and </a:t>
            </a:r>
            <a:r>
              <a:rPr lang="en-US" sz="3200" b="1" dirty="0" smtClean="0">
                <a:solidFill>
                  <a:srgbClr val="000000"/>
                </a:solidFill>
                <a:latin typeface="Arial"/>
                <a:cs typeface="Arial"/>
              </a:rPr>
              <a:t>tasks: 4</a:t>
            </a:r>
            <a:endParaRPr kumimoji="0" lang="en-US" sz="32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69</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89740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a:t>
            </a:fld>
            <a:endParaRPr lang="en-US" sz="1000" dirty="0">
              <a:latin typeface="Arial" pitchFamily="34" charset="0"/>
              <a:cs typeface="Arial" pitchFamily="34" charset="0"/>
            </a:endParaRPr>
          </a:p>
        </p:txBody>
      </p:sp>
      <p:pic>
        <p:nvPicPr>
          <p:cNvPr id="5" name="Picture 4" descr="Screen Shot 2014-03-26 at 10.48.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8" y="152400"/>
            <a:ext cx="9144000" cy="5921727"/>
          </a:xfrm>
          <a:prstGeom prst="rect">
            <a:avLst/>
          </a:prstGeom>
        </p:spPr>
      </p:pic>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6201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Behavior: 4</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70</a:t>
            </a:fld>
            <a:endParaRPr lang="en-US" sz="1000" dirty="0">
              <a:solidFill>
                <a:prstClr val="white"/>
              </a:solidFill>
              <a:latin typeface="Arial" pitchFamily="34" charset="0"/>
              <a:cs typeface="Arial" pitchFamily="34" charset="0"/>
            </a:endParaRPr>
          </a:p>
        </p:txBody>
      </p:sp>
      <p:pic>
        <p:nvPicPr>
          <p:cNvPr id="16" name="Picture 15" descr="msg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762000"/>
            <a:ext cx="1828800" cy="2590799"/>
          </a:xfrm>
          <a:prstGeom prst="rect">
            <a:avLst/>
          </a:prstGeom>
        </p:spPr>
      </p:pic>
      <p:sp>
        <p:nvSpPr>
          <p:cNvPr id="19" name="Right Arrow 18"/>
          <p:cNvSpPr/>
          <p:nvPr/>
        </p:nvSpPr>
        <p:spPr>
          <a:xfrm>
            <a:off x="1447800" y="2667000"/>
            <a:ext cx="46482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gallery_twit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61999"/>
            <a:ext cx="2094139" cy="2590801"/>
          </a:xfrm>
          <a:prstGeom prst="rect">
            <a:avLst/>
          </a:prstGeom>
        </p:spPr>
      </p:pic>
      <p:pic>
        <p:nvPicPr>
          <p:cNvPr id="23" name="Picture 22" descr="gallery_se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581400"/>
            <a:ext cx="1899484" cy="2514600"/>
          </a:xfrm>
          <a:prstGeom prst="rect">
            <a:avLst/>
          </a:prstGeom>
        </p:spPr>
      </p:pic>
      <p:pic>
        <p:nvPicPr>
          <p:cNvPr id="24" name="Picture 23" descr="gallery_twit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581400"/>
            <a:ext cx="2094139" cy="2514600"/>
          </a:xfrm>
          <a:prstGeom prst="rect">
            <a:avLst/>
          </a:prstGeom>
        </p:spPr>
      </p:pic>
      <p:sp>
        <p:nvSpPr>
          <p:cNvPr id="26" name="Right Arrow 25"/>
          <p:cNvSpPr/>
          <p:nvPr/>
        </p:nvSpPr>
        <p:spPr>
          <a:xfrm>
            <a:off x="2438400" y="4724400"/>
            <a:ext cx="3657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ction Button: Home 6">
            <a:hlinkClick r:id="" action="ppaction://noaction" highlightClick="1"/>
          </p:cNvPr>
          <p:cNvSpPr/>
          <p:nvPr/>
        </p:nvSpPr>
        <p:spPr>
          <a:xfrm>
            <a:off x="3962400" y="2971800"/>
            <a:ext cx="1042416" cy="1042416"/>
          </a:xfrm>
          <a:prstGeom prst="actionButtonHo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81400" y="2209800"/>
            <a:ext cx="1676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 1</a:t>
            </a:r>
            <a:endParaRPr lang="en-US" dirty="0"/>
          </a:p>
        </p:txBody>
      </p:sp>
      <p:sp>
        <p:nvSpPr>
          <p:cNvPr id="28" name="Rounded Rectangle 27"/>
          <p:cNvSpPr/>
          <p:nvPr/>
        </p:nvSpPr>
        <p:spPr>
          <a:xfrm>
            <a:off x="3581400" y="4953000"/>
            <a:ext cx="1676400" cy="457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TASK 2</a:t>
            </a:r>
            <a:endParaRPr lang="en-US" dirty="0"/>
          </a:p>
        </p:txBody>
      </p:sp>
      <p:sp>
        <p:nvSpPr>
          <p:cNvPr id="20" name="Rectangle 19"/>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29293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600" b="1" dirty="0" smtClean="0">
                <a:solidFill>
                  <a:srgbClr val="000000"/>
                </a:solidFill>
                <a:latin typeface="Arial"/>
                <a:cs typeface="Arial"/>
              </a:rPr>
              <a:t>Topic</a:t>
            </a:r>
            <a:endParaRPr lang="en-US"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71</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1295400"/>
            <a:ext cx="7772400" cy="1905000"/>
          </a:xfrm>
          <a:prstGeom prst="rect">
            <a:avLst/>
          </a:prstGeom>
        </p:spPr>
        <p:txBody>
          <a:bodyPr anchor="ctr">
            <a:normAutofit/>
          </a:bodyPr>
          <a:lstStyle/>
          <a:p>
            <a:pPr algn="ctr">
              <a:defRPr/>
            </a:pPr>
            <a:r>
              <a:rPr lang="en-US" sz="3600" b="1" dirty="0"/>
              <a:t>Understanding </a:t>
            </a:r>
          </a:p>
          <a:p>
            <a:pPr algn="ctr" fontAlgn="auto">
              <a:spcAft>
                <a:spcPts val="0"/>
              </a:spcAft>
              <a:defRPr/>
            </a:pPr>
            <a:r>
              <a:rPr lang="en-US" sz="3600" b="1" dirty="0">
                <a:solidFill>
                  <a:schemeClr val="accent1">
                    <a:lumMod val="75000"/>
                  </a:schemeClr>
                </a:solidFill>
                <a:latin typeface="+mj-lt"/>
                <a:ea typeface="+mj-ea"/>
                <a:cs typeface="+mj-cs"/>
              </a:rPr>
              <a:t>Understanding </a:t>
            </a:r>
          </a:p>
          <a:p>
            <a:pPr algn="ctr" fontAlgn="auto">
              <a:spcAft>
                <a:spcPts val="0"/>
              </a:spcAft>
              <a:defRPr/>
            </a:pPr>
            <a:r>
              <a:rPr lang="en-US" sz="3600" b="1" dirty="0" smtClean="0">
                <a:solidFill>
                  <a:schemeClr val="accent1">
                    <a:lumMod val="75000"/>
                  </a:schemeClr>
                </a:solidFill>
                <a:latin typeface="+mj-lt"/>
                <a:ea typeface="+mj-ea"/>
                <a:cs typeface="+mj-cs"/>
              </a:rPr>
              <a:t>Activity </a:t>
            </a:r>
            <a:r>
              <a:rPr lang="en-US" sz="3600" b="1" dirty="0">
                <a:solidFill>
                  <a:schemeClr val="accent1">
                    <a:lumMod val="75000"/>
                  </a:schemeClr>
                </a:solidFill>
                <a:latin typeface="+mj-lt"/>
                <a:ea typeface="+mj-ea"/>
                <a:cs typeface="+mj-cs"/>
              </a:rPr>
              <a:t>launch mode</a:t>
            </a: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8136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In this regard, the principal &lt;activity&gt; attributes you can use are:</a:t>
            </a:r>
          </a:p>
          <a:p>
            <a:pPr marL="457200" indent="-457200">
              <a:spcBef>
                <a:spcPct val="20000"/>
              </a:spcBef>
              <a:spcAft>
                <a:spcPts val="600"/>
              </a:spcAft>
              <a:buFont typeface="+mj-ea"/>
              <a:buAutoNum type="circleNumDbPlain"/>
            </a:pPr>
            <a:r>
              <a:rPr lang="en-US" sz="2400" dirty="0" smtClean="0">
                <a:solidFill>
                  <a:srgbClr val="000000"/>
                </a:solidFill>
              </a:rPr>
              <a:t>taskAffinity</a:t>
            </a:r>
            <a:endParaRPr lang="en-US" sz="2400" dirty="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launchMode</a:t>
            </a:r>
            <a:endParaRPr lang="en-US" sz="2400" dirty="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allowTaskReparenting</a:t>
            </a:r>
            <a:endParaRPr lang="en-US" sz="2400" dirty="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clearTaskOnLaunch</a:t>
            </a:r>
            <a:endParaRPr lang="en-US" sz="2400" dirty="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alwaysRetainTaskState</a:t>
            </a:r>
            <a:endParaRPr lang="en-US" sz="2400" dirty="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finishOnTaskLaunch</a:t>
            </a:r>
            <a:endParaRPr lang="en-US" sz="2000" b="1" dirty="0" smtClean="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a:solidFill>
                  <a:srgbClr val="000000"/>
                </a:solidFill>
                <a:latin typeface="Arial"/>
                <a:cs typeface="Arial"/>
              </a:rPr>
              <a:t>Managing </a:t>
            </a:r>
            <a:r>
              <a:rPr lang="nl-NL" sz="3600" b="1" dirty="0" err="1" smtClean="0">
                <a:solidFill>
                  <a:srgbClr val="000000"/>
                </a:solidFill>
                <a:latin typeface="Arial"/>
                <a:cs typeface="Arial"/>
              </a:rPr>
              <a:t>Task</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160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000" dirty="0" smtClean="0">
                <a:solidFill>
                  <a:schemeClr val="bg1"/>
                </a:solidFill>
              </a:rPr>
              <a:t>&lt;activity </a:t>
            </a:r>
            <a:r>
              <a:rPr lang="en-US" sz="2000" dirty="0" err="1">
                <a:solidFill>
                  <a:srgbClr val="FF0000"/>
                </a:solidFill>
              </a:rPr>
              <a:t>android:launchMode</a:t>
            </a:r>
            <a:r>
              <a:rPr lang="en-US" sz="2000" dirty="0">
                <a:solidFill>
                  <a:srgbClr val="FF0000"/>
                </a:solidFill>
              </a:rPr>
              <a:t>=</a:t>
            </a:r>
            <a:r>
              <a:rPr lang="en-US" sz="2000" i="1" dirty="0">
                <a:solidFill>
                  <a:srgbClr val="FF0000"/>
                </a:solidFill>
              </a:rPr>
              <a:t>"</a:t>
            </a:r>
            <a:r>
              <a:rPr lang="en-US" sz="2000" i="1" dirty="0" err="1">
                <a:solidFill>
                  <a:srgbClr val="FF0000"/>
                </a:solidFill>
              </a:rPr>
              <a:t>singleTop</a:t>
            </a:r>
            <a:r>
              <a:rPr lang="en-US" sz="2000" i="1" dirty="0">
                <a:solidFill>
                  <a:srgbClr val="FF0000"/>
                </a:solidFill>
              </a:rPr>
              <a:t>"</a:t>
            </a:r>
          </a:p>
          <a:p>
            <a:r>
              <a:rPr lang="fi-FI" sz="2000" dirty="0">
                <a:solidFill>
                  <a:schemeClr val="bg1"/>
                </a:solidFill>
              </a:rPr>
              <a:t>            </a:t>
            </a:r>
            <a:r>
              <a:rPr lang="fi-FI" sz="2000" dirty="0" err="1">
                <a:solidFill>
                  <a:schemeClr val="bg1"/>
                </a:solidFill>
              </a:rPr>
              <a:t>android:name=</a:t>
            </a:r>
            <a:r>
              <a:rPr lang="fi-FI" sz="2000" i="1" dirty="0" err="1">
                <a:solidFill>
                  <a:schemeClr val="bg1"/>
                </a:solidFill>
              </a:rPr>
              <a:t>"com.sevakkalpesh.ChannelLive.MainActivity</a:t>
            </a:r>
            <a:r>
              <a:rPr lang="fi-FI" sz="2000" i="1" dirty="0">
                <a:solidFill>
                  <a:schemeClr val="bg1"/>
                </a:solidFill>
              </a:rPr>
              <a:t>"</a:t>
            </a:r>
          </a:p>
          <a:p>
            <a:r>
              <a:rPr lang="fr-FR" sz="2000" dirty="0">
                <a:solidFill>
                  <a:schemeClr val="bg1"/>
                </a:solidFill>
              </a:rPr>
              <a:t>            </a:t>
            </a:r>
            <a:r>
              <a:rPr lang="fr-FR" sz="2000" dirty="0" err="1">
                <a:solidFill>
                  <a:schemeClr val="bg1"/>
                </a:solidFill>
              </a:rPr>
              <a:t>android:label</a:t>
            </a:r>
            <a:r>
              <a:rPr lang="fr-FR" sz="2000" dirty="0">
                <a:solidFill>
                  <a:schemeClr val="bg1"/>
                </a:solidFill>
              </a:rPr>
              <a:t>=</a:t>
            </a:r>
            <a:r>
              <a:rPr lang="fr-FR" sz="2000" i="1" dirty="0">
                <a:solidFill>
                  <a:schemeClr val="bg1"/>
                </a:solidFill>
              </a:rPr>
              <a:t>"@string/</a:t>
            </a:r>
            <a:r>
              <a:rPr lang="fr-FR" sz="2000" i="1" dirty="0" err="1">
                <a:solidFill>
                  <a:schemeClr val="bg1"/>
                </a:solidFill>
              </a:rPr>
              <a:t>app_name</a:t>
            </a:r>
            <a:r>
              <a:rPr lang="fr-FR" sz="2000" i="1" dirty="0">
                <a:solidFill>
                  <a:schemeClr val="bg1"/>
                </a:solidFill>
              </a:rPr>
              <a:t>" &gt;</a:t>
            </a:r>
          </a:p>
          <a:p>
            <a:r>
              <a:rPr lang="en-US" sz="2000" dirty="0">
                <a:solidFill>
                  <a:schemeClr val="bg1"/>
                </a:solidFill>
              </a:rPr>
              <a:t>            &lt;intent-filter&gt;</a:t>
            </a:r>
          </a:p>
          <a:p>
            <a:r>
              <a:rPr lang="fr-FR" sz="2000" dirty="0">
                <a:solidFill>
                  <a:schemeClr val="bg1"/>
                </a:solidFill>
              </a:rPr>
              <a:t>                </a:t>
            </a:r>
            <a:r>
              <a:rPr lang="fr-FR" sz="2000" dirty="0">
                <a:solidFill>
                  <a:srgbClr val="FF0000"/>
                </a:solidFill>
              </a:rPr>
              <a:t>&lt;action </a:t>
            </a:r>
            <a:r>
              <a:rPr lang="fr-FR" sz="2000" dirty="0" err="1">
                <a:solidFill>
                  <a:srgbClr val="FF0000"/>
                </a:solidFill>
              </a:rPr>
              <a:t>android:name</a:t>
            </a:r>
            <a:r>
              <a:rPr lang="fr-FR" sz="2000" dirty="0">
                <a:solidFill>
                  <a:srgbClr val="FF0000"/>
                </a:solidFill>
              </a:rPr>
              <a:t>=</a:t>
            </a:r>
            <a:r>
              <a:rPr lang="fr-FR" sz="2000" i="1" dirty="0">
                <a:solidFill>
                  <a:srgbClr val="FF0000"/>
                </a:solidFill>
              </a:rPr>
              <a:t>"</a:t>
            </a:r>
            <a:r>
              <a:rPr lang="fr-FR" sz="2000" i="1" dirty="0" err="1">
                <a:solidFill>
                  <a:srgbClr val="FF0000"/>
                </a:solidFill>
              </a:rPr>
              <a:t>android.intent.action.MAIN</a:t>
            </a:r>
            <a:r>
              <a:rPr lang="fr-FR" sz="2000" i="1" dirty="0">
                <a:solidFill>
                  <a:srgbClr val="FF0000"/>
                </a:solidFill>
              </a:rPr>
              <a:t>" /&gt;</a:t>
            </a:r>
          </a:p>
          <a:p>
            <a:endParaRPr lang="en-US" sz="2000" dirty="0">
              <a:solidFill>
                <a:srgbClr val="FF0000"/>
              </a:solidFill>
            </a:endParaRPr>
          </a:p>
          <a:p>
            <a:r>
              <a:rPr lang="pl-PL" sz="2000" dirty="0">
                <a:solidFill>
                  <a:srgbClr val="FF0000"/>
                </a:solidFill>
              </a:rPr>
              <a:t>                &lt;</a:t>
            </a:r>
            <a:r>
              <a:rPr lang="pl-PL" sz="2000" dirty="0" err="1">
                <a:solidFill>
                  <a:srgbClr val="FF0000"/>
                </a:solidFill>
              </a:rPr>
              <a:t>category</a:t>
            </a:r>
            <a:r>
              <a:rPr lang="pl-PL" sz="2000" dirty="0">
                <a:solidFill>
                  <a:srgbClr val="FF0000"/>
                </a:solidFill>
              </a:rPr>
              <a:t> </a:t>
            </a:r>
            <a:r>
              <a:rPr lang="pl-PL" sz="2000" dirty="0" err="1">
                <a:solidFill>
                  <a:srgbClr val="FF0000"/>
                </a:solidFill>
              </a:rPr>
              <a:t>android:name</a:t>
            </a:r>
            <a:r>
              <a:rPr lang="pl-PL" sz="2000" dirty="0">
                <a:solidFill>
                  <a:srgbClr val="FF0000"/>
                </a:solidFill>
              </a:rPr>
              <a:t>=</a:t>
            </a:r>
            <a:r>
              <a:rPr lang="pl-PL" sz="2000" i="1" dirty="0">
                <a:solidFill>
                  <a:srgbClr val="FF0000"/>
                </a:solidFill>
              </a:rPr>
              <a:t>"</a:t>
            </a:r>
            <a:r>
              <a:rPr lang="pl-PL" sz="2000" i="1" dirty="0" err="1">
                <a:solidFill>
                  <a:srgbClr val="FF0000"/>
                </a:solidFill>
              </a:rPr>
              <a:t>android.intent.category.LAUNCHER</a:t>
            </a:r>
            <a:r>
              <a:rPr lang="pl-PL" sz="2000" i="1" dirty="0">
                <a:solidFill>
                  <a:srgbClr val="FF0000"/>
                </a:solidFill>
              </a:rPr>
              <a:t>" /&gt;</a:t>
            </a:r>
          </a:p>
          <a:p>
            <a:r>
              <a:rPr lang="en-US" sz="2000" dirty="0">
                <a:solidFill>
                  <a:schemeClr val="bg1"/>
                </a:solidFill>
              </a:rPr>
              <a:t>            &lt;/intent-filter&gt;</a:t>
            </a:r>
          </a:p>
          <a:p>
            <a:r>
              <a:rPr lang="en-US" sz="2000" dirty="0">
                <a:solidFill>
                  <a:schemeClr val="bg1"/>
                </a:solidFill>
              </a:rPr>
              <a:t>        &lt;/activity&gt;</a:t>
            </a:r>
            <a:endParaRPr lang="en-US" sz="2000" b="1" dirty="0" smtClean="0">
              <a:solidFill>
                <a:schemeClr val="bg1"/>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Activity </a:t>
            </a:r>
            <a:r>
              <a:rPr lang="nl-NL" sz="3600" b="1" dirty="0" err="1" smtClean="0">
                <a:solidFill>
                  <a:srgbClr val="000000"/>
                </a:solidFill>
                <a:latin typeface="Arial"/>
                <a:cs typeface="Arial"/>
              </a:rPr>
              <a:t>Attributes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73</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2442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Activity </a:t>
            </a:r>
            <a:r>
              <a:rPr lang="nl-NL" sz="3600" b="1" dirty="0" err="1" smtClean="0">
                <a:solidFill>
                  <a:srgbClr val="000000"/>
                </a:solidFill>
                <a:latin typeface="Arial"/>
                <a:cs typeface="Arial"/>
              </a:rPr>
              <a:t>Attributes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74</a:t>
            </a:fld>
            <a:endParaRPr lang="en-US" sz="1000" dirty="0">
              <a:latin typeface="Arial" pitchFamily="34" charset="0"/>
              <a:cs typeface="Arial" pitchFamily="34" charset="0"/>
            </a:endParaRPr>
          </a:p>
        </p:txBody>
      </p:sp>
      <p:sp>
        <p:nvSpPr>
          <p:cNvPr id="5" name="Rectangle 4"/>
          <p:cNvSpPr/>
          <p:nvPr/>
        </p:nvSpPr>
        <p:spPr>
          <a:xfrm>
            <a:off x="304800" y="1066800"/>
            <a:ext cx="8686800" cy="3693319"/>
          </a:xfrm>
          <a:prstGeom prst="rect">
            <a:avLst/>
          </a:prstGeom>
        </p:spPr>
        <p:txBody>
          <a:bodyPr wrap="square">
            <a:spAutoFit/>
          </a:bodyPr>
          <a:lstStyle/>
          <a:p>
            <a:r>
              <a:rPr lang="en-US" dirty="0">
                <a:solidFill>
                  <a:srgbClr val="000075"/>
                </a:solidFill>
                <a:latin typeface="Courier"/>
              </a:rPr>
              <a:t>&lt;activity</a:t>
            </a:r>
            <a:r>
              <a:rPr lang="en-US" dirty="0">
                <a:solidFill>
                  <a:prstClr val="black"/>
                </a:solidFill>
                <a:latin typeface="Courier"/>
              </a:rPr>
              <a:t> </a:t>
            </a:r>
            <a:r>
              <a:rPr lang="en-US" dirty="0" err="1">
                <a:solidFill>
                  <a:srgbClr val="730B75"/>
                </a:solidFill>
                <a:latin typeface="Courier"/>
              </a:rPr>
              <a:t>android:allowTaskReparenting</a:t>
            </a:r>
            <a:r>
              <a:rPr lang="en-US" dirty="0">
                <a:solidFill>
                  <a:srgbClr val="535503"/>
                </a:solidFill>
                <a:latin typeface="Courier"/>
              </a:rPr>
              <a:t>=</a:t>
            </a:r>
            <a:r>
              <a:rPr lang="en-US" dirty="0">
                <a:solidFill>
                  <a:srgbClr val="730003"/>
                </a:solidFill>
                <a:latin typeface="Courier"/>
              </a:rPr>
              <a:t>["true"</a:t>
            </a:r>
            <a:r>
              <a:rPr lang="en-US" dirty="0">
                <a:solidFill>
                  <a:prstClr val="black"/>
                </a:solidFill>
                <a:latin typeface="Courier"/>
              </a:rPr>
              <a:t> | </a:t>
            </a:r>
            <a:r>
              <a:rPr lang="en-US" dirty="0">
                <a:solidFill>
                  <a:srgbClr val="730003"/>
                </a:solidFill>
                <a:latin typeface="Courier"/>
              </a:rPr>
              <a:t>"false"</a:t>
            </a:r>
            <a:r>
              <a:rPr lang="en-US" dirty="0" smtClean="0">
                <a:solidFill>
                  <a:prstClr val="black"/>
                </a:solidFill>
                <a:latin typeface="Courier"/>
              </a:rPr>
              <a:t>]</a:t>
            </a:r>
          </a:p>
          <a:p>
            <a:endParaRPr lang="en-US" dirty="0">
              <a:solidFill>
                <a:prstClr val="black"/>
              </a:solidFill>
              <a:latin typeface="Courier"/>
            </a:endParaRPr>
          </a:p>
          <a:p>
            <a:r>
              <a:rPr lang="fr-FR" dirty="0">
                <a:solidFill>
                  <a:prstClr val="black"/>
                </a:solidFill>
                <a:latin typeface="Courier"/>
              </a:rPr>
              <a:t>          </a:t>
            </a:r>
            <a:r>
              <a:rPr lang="fr-FR" dirty="0" err="1">
                <a:solidFill>
                  <a:srgbClr val="730B75"/>
                </a:solidFill>
                <a:latin typeface="Courier"/>
              </a:rPr>
              <a:t>android:alwaysRetainTaskState</a:t>
            </a:r>
            <a:r>
              <a:rPr lang="fr-FR" dirty="0">
                <a:solidFill>
                  <a:srgbClr val="535503"/>
                </a:solidFill>
                <a:latin typeface="Courier"/>
              </a:rPr>
              <a:t>=</a:t>
            </a:r>
            <a:r>
              <a:rPr lang="fr-FR" dirty="0">
                <a:solidFill>
                  <a:srgbClr val="730003"/>
                </a:solidFill>
                <a:latin typeface="Courier"/>
              </a:rPr>
              <a:t>["</a:t>
            </a:r>
            <a:r>
              <a:rPr lang="fr-FR" dirty="0" err="1">
                <a:solidFill>
                  <a:srgbClr val="730003"/>
                </a:solidFill>
                <a:latin typeface="Courier"/>
              </a:rPr>
              <a:t>true</a:t>
            </a:r>
            <a:r>
              <a:rPr lang="fr-FR" dirty="0">
                <a:solidFill>
                  <a:srgbClr val="730003"/>
                </a:solidFill>
                <a:latin typeface="Courier"/>
              </a:rPr>
              <a:t>"</a:t>
            </a:r>
            <a:r>
              <a:rPr lang="fr-FR" dirty="0">
                <a:solidFill>
                  <a:prstClr val="black"/>
                </a:solidFill>
                <a:latin typeface="Courier"/>
              </a:rPr>
              <a:t> | </a:t>
            </a:r>
            <a:r>
              <a:rPr lang="fr-FR" dirty="0">
                <a:solidFill>
                  <a:srgbClr val="730003"/>
                </a:solidFill>
                <a:latin typeface="Courier"/>
              </a:rPr>
              <a:t>"false"</a:t>
            </a:r>
            <a:r>
              <a:rPr lang="fr-FR" dirty="0" smtClean="0">
                <a:solidFill>
                  <a:prstClr val="black"/>
                </a:solidFill>
                <a:latin typeface="Courier"/>
              </a:rPr>
              <a:t>]</a:t>
            </a:r>
          </a:p>
          <a:p>
            <a:endParaRPr lang="fr-FR" dirty="0">
              <a:solidFill>
                <a:prstClr val="black"/>
              </a:solidFill>
              <a:latin typeface="Courier"/>
            </a:endParaRPr>
          </a:p>
          <a:p>
            <a:r>
              <a:rPr lang="nb-NO" dirty="0">
                <a:solidFill>
                  <a:prstClr val="black"/>
                </a:solidFill>
                <a:latin typeface="Courier"/>
              </a:rPr>
              <a:t>          </a:t>
            </a:r>
            <a:r>
              <a:rPr lang="nb-NO" dirty="0" err="1">
                <a:solidFill>
                  <a:srgbClr val="730B75"/>
                </a:solidFill>
                <a:latin typeface="Courier"/>
              </a:rPr>
              <a:t>android:clearTaskOnLaunch</a:t>
            </a:r>
            <a:r>
              <a:rPr lang="nb-NO" dirty="0">
                <a:solidFill>
                  <a:srgbClr val="535503"/>
                </a:solidFill>
                <a:latin typeface="Courier"/>
              </a:rPr>
              <a:t>=</a:t>
            </a:r>
            <a:r>
              <a:rPr lang="nb-NO" dirty="0">
                <a:solidFill>
                  <a:srgbClr val="730003"/>
                </a:solidFill>
                <a:latin typeface="Courier"/>
              </a:rPr>
              <a:t>["true"</a:t>
            </a:r>
            <a:r>
              <a:rPr lang="nb-NO" dirty="0">
                <a:solidFill>
                  <a:prstClr val="black"/>
                </a:solidFill>
                <a:latin typeface="Courier"/>
              </a:rPr>
              <a:t> | </a:t>
            </a:r>
            <a:r>
              <a:rPr lang="nb-NO" dirty="0">
                <a:solidFill>
                  <a:srgbClr val="730003"/>
                </a:solidFill>
                <a:latin typeface="Courier"/>
              </a:rPr>
              <a:t>"false"</a:t>
            </a:r>
            <a:r>
              <a:rPr lang="nb-NO" dirty="0" smtClean="0">
                <a:solidFill>
                  <a:prstClr val="black"/>
                </a:solidFill>
                <a:latin typeface="Courier"/>
              </a:rPr>
              <a:t>]</a:t>
            </a:r>
          </a:p>
          <a:p>
            <a:endParaRPr lang="nb-NO" dirty="0">
              <a:solidFill>
                <a:prstClr val="black"/>
              </a:solidFill>
              <a:latin typeface="Courier"/>
            </a:endParaRPr>
          </a:p>
          <a:p>
            <a:r>
              <a:rPr lang="fr-FR" dirty="0">
                <a:solidFill>
                  <a:prstClr val="black"/>
                </a:solidFill>
                <a:latin typeface="Courier"/>
              </a:rPr>
              <a:t>          </a:t>
            </a:r>
            <a:r>
              <a:rPr lang="fr-FR" dirty="0" err="1">
                <a:solidFill>
                  <a:srgbClr val="730B75"/>
                </a:solidFill>
                <a:latin typeface="Courier"/>
              </a:rPr>
              <a:t>android:configChanges</a:t>
            </a:r>
            <a:r>
              <a:rPr lang="fr-FR" dirty="0">
                <a:solidFill>
                  <a:srgbClr val="535503"/>
                </a:solidFill>
                <a:latin typeface="Courier"/>
              </a:rPr>
              <a:t>=</a:t>
            </a:r>
            <a:r>
              <a:rPr lang="fr-FR" dirty="0">
                <a:solidFill>
                  <a:srgbClr val="730003"/>
                </a:solidFill>
                <a:latin typeface="Courier"/>
              </a:rPr>
              <a:t>["mcc"</a:t>
            </a:r>
            <a:r>
              <a:rPr lang="fr-FR" dirty="0">
                <a:solidFill>
                  <a:prstClr val="black"/>
                </a:solidFill>
                <a:latin typeface="Courier"/>
              </a:rPr>
              <a:t>, </a:t>
            </a:r>
            <a:r>
              <a:rPr lang="fr-FR" dirty="0">
                <a:solidFill>
                  <a:srgbClr val="730003"/>
                </a:solidFill>
                <a:latin typeface="Courier"/>
              </a:rPr>
              <a:t>"</a:t>
            </a:r>
            <a:r>
              <a:rPr lang="fr-FR" dirty="0" err="1">
                <a:solidFill>
                  <a:srgbClr val="730003"/>
                </a:solidFill>
                <a:latin typeface="Courier"/>
              </a:rPr>
              <a:t>mnc</a:t>
            </a:r>
            <a:r>
              <a:rPr lang="fr-FR" dirty="0">
                <a:solidFill>
                  <a:srgbClr val="730003"/>
                </a:solidFill>
                <a:latin typeface="Courier"/>
              </a:rPr>
              <a:t>"</a:t>
            </a:r>
            <a:r>
              <a:rPr lang="fr-FR" dirty="0">
                <a:solidFill>
                  <a:prstClr val="black"/>
                </a:solidFill>
                <a:latin typeface="Courier"/>
              </a:rPr>
              <a:t>, </a:t>
            </a:r>
            <a:r>
              <a:rPr lang="fr-FR" dirty="0">
                <a:solidFill>
                  <a:srgbClr val="730003"/>
                </a:solidFill>
                <a:latin typeface="Courier"/>
              </a:rPr>
              <a:t>"locale"</a:t>
            </a:r>
            <a:r>
              <a:rPr lang="fr-FR" dirty="0">
                <a:solidFill>
                  <a:prstClr val="black"/>
                </a:solidFill>
                <a:latin typeface="Courier"/>
              </a:rPr>
              <a:t>,</a:t>
            </a:r>
          </a:p>
          <a:p>
            <a:r>
              <a:rPr lang="nl-NL" dirty="0">
                <a:solidFill>
                  <a:prstClr val="black"/>
                </a:solidFill>
                <a:latin typeface="Courier"/>
              </a:rPr>
              <a:t>                                 </a:t>
            </a:r>
            <a:r>
              <a:rPr lang="nl-NL" dirty="0">
                <a:solidFill>
                  <a:srgbClr val="730003"/>
                </a:solidFill>
                <a:latin typeface="Courier"/>
              </a:rPr>
              <a:t>"</a:t>
            </a:r>
            <a:r>
              <a:rPr lang="nl-NL" dirty="0" err="1">
                <a:solidFill>
                  <a:srgbClr val="730003"/>
                </a:solidFill>
                <a:latin typeface="Courier"/>
              </a:rPr>
              <a:t>touchscreen</a:t>
            </a:r>
            <a:r>
              <a:rPr lang="nl-NL" dirty="0">
                <a:solidFill>
                  <a:srgbClr val="730003"/>
                </a:solidFill>
                <a:latin typeface="Courier"/>
              </a:rPr>
              <a:t>"</a:t>
            </a:r>
            <a:r>
              <a:rPr lang="nl-NL" dirty="0">
                <a:solidFill>
                  <a:prstClr val="black"/>
                </a:solidFill>
                <a:latin typeface="Courier"/>
              </a:rPr>
              <a:t>, </a:t>
            </a:r>
            <a:r>
              <a:rPr lang="nl-NL" dirty="0">
                <a:solidFill>
                  <a:srgbClr val="730003"/>
                </a:solidFill>
                <a:latin typeface="Courier"/>
              </a:rPr>
              <a:t>"keyboard"</a:t>
            </a:r>
            <a:r>
              <a:rPr lang="nl-NL" dirty="0">
                <a:solidFill>
                  <a:prstClr val="black"/>
                </a:solidFill>
                <a:latin typeface="Courier"/>
              </a:rPr>
              <a:t>, </a:t>
            </a:r>
            <a:r>
              <a:rPr lang="nl-NL" dirty="0">
                <a:solidFill>
                  <a:srgbClr val="730003"/>
                </a:solidFill>
                <a:latin typeface="Courier"/>
              </a:rPr>
              <a:t>"</a:t>
            </a:r>
            <a:r>
              <a:rPr lang="nl-NL" dirty="0" err="1">
                <a:solidFill>
                  <a:srgbClr val="730003"/>
                </a:solidFill>
                <a:latin typeface="Courier"/>
              </a:rPr>
              <a:t>keyboardHidden</a:t>
            </a:r>
            <a:r>
              <a:rPr lang="nl-NL" dirty="0">
                <a:solidFill>
                  <a:srgbClr val="730003"/>
                </a:solidFill>
                <a:latin typeface="Courier"/>
              </a:rPr>
              <a:t>"</a:t>
            </a:r>
            <a:r>
              <a:rPr lang="nl-NL" dirty="0">
                <a:solidFill>
                  <a:prstClr val="black"/>
                </a:solidFill>
                <a:latin typeface="Courier"/>
              </a:rPr>
              <a:t>,</a:t>
            </a:r>
          </a:p>
          <a:p>
            <a:r>
              <a:rPr lang="en-US" dirty="0">
                <a:solidFill>
                  <a:prstClr val="black"/>
                </a:solidFill>
                <a:latin typeface="Courier"/>
              </a:rPr>
              <a:t>                                 </a:t>
            </a:r>
            <a:r>
              <a:rPr lang="en-US" dirty="0">
                <a:solidFill>
                  <a:srgbClr val="730003"/>
                </a:solidFill>
                <a:latin typeface="Courier"/>
              </a:rPr>
              <a:t>"navigation"</a:t>
            </a:r>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screenLayout</a:t>
            </a:r>
            <a:r>
              <a:rPr lang="en-US" dirty="0">
                <a:solidFill>
                  <a:srgbClr val="730003"/>
                </a:solidFill>
                <a:latin typeface="Courier"/>
              </a:rPr>
              <a:t>"</a:t>
            </a:r>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fontScale</a:t>
            </a:r>
            <a:r>
              <a:rPr lang="en-US" dirty="0">
                <a:solidFill>
                  <a:srgbClr val="730003"/>
                </a:solidFill>
                <a:latin typeface="Courier"/>
              </a:rPr>
              <a:t>"</a:t>
            </a:r>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uiMode</a:t>
            </a:r>
            <a:r>
              <a:rPr lang="en-US" dirty="0">
                <a:solidFill>
                  <a:srgbClr val="730003"/>
                </a:solidFill>
                <a:latin typeface="Courier"/>
              </a:rPr>
              <a:t>"</a:t>
            </a:r>
            <a:r>
              <a:rPr lang="en-US" dirty="0">
                <a:solidFill>
                  <a:prstClr val="black"/>
                </a:solidFill>
                <a:latin typeface="Courier"/>
              </a:rPr>
              <a:t>,</a:t>
            </a:r>
          </a:p>
          <a:p>
            <a:r>
              <a:rPr lang="en-US" dirty="0">
                <a:solidFill>
                  <a:prstClr val="black"/>
                </a:solidFill>
                <a:latin typeface="Courier"/>
              </a:rPr>
              <a:t>                                 </a:t>
            </a:r>
            <a:r>
              <a:rPr lang="en-US" dirty="0">
                <a:solidFill>
                  <a:srgbClr val="730003"/>
                </a:solidFill>
                <a:latin typeface="Courier"/>
              </a:rPr>
              <a:t>"orientation"</a:t>
            </a:r>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screenSize</a:t>
            </a:r>
            <a:r>
              <a:rPr lang="en-US" dirty="0">
                <a:solidFill>
                  <a:srgbClr val="730003"/>
                </a:solidFill>
                <a:latin typeface="Courier"/>
              </a:rPr>
              <a:t>"</a:t>
            </a:r>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smallestScreenSize</a:t>
            </a:r>
            <a:r>
              <a:rPr lang="en-US" dirty="0">
                <a:solidFill>
                  <a:srgbClr val="730003"/>
                </a:solidFill>
                <a:latin typeface="Courier"/>
              </a:rPr>
              <a:t>"</a:t>
            </a:r>
            <a:r>
              <a:rPr lang="en-US" dirty="0">
                <a:solidFill>
                  <a:prstClr val="black"/>
                </a:solidFill>
                <a:latin typeface="Courier"/>
              </a:rPr>
              <a:t>]</a:t>
            </a:r>
            <a:endParaRPr lang="en-US" dirty="0"/>
          </a:p>
        </p:txBody>
      </p:sp>
      <p:sp>
        <p:nvSpPr>
          <p:cNvPr id="6" name="Oval 5"/>
          <p:cNvSpPr/>
          <p:nvPr/>
        </p:nvSpPr>
        <p:spPr>
          <a:xfrm>
            <a:off x="1143000" y="2057400"/>
            <a:ext cx="7620000" cy="609600"/>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98230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Activity </a:t>
            </a:r>
            <a:r>
              <a:rPr lang="nl-NL" sz="3600" b="1" dirty="0" err="1" smtClean="0">
                <a:solidFill>
                  <a:srgbClr val="000000"/>
                </a:solidFill>
                <a:latin typeface="Arial"/>
                <a:cs typeface="Arial"/>
              </a:rPr>
              <a:t>Attributes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75</a:t>
            </a:fld>
            <a:endParaRPr lang="en-US" sz="1000" dirty="0">
              <a:latin typeface="Arial" pitchFamily="34" charset="0"/>
              <a:cs typeface="Arial" pitchFamily="34" charset="0"/>
            </a:endParaRPr>
          </a:p>
        </p:txBody>
      </p:sp>
      <p:sp>
        <p:nvSpPr>
          <p:cNvPr id="6" name="Rectangle 5"/>
          <p:cNvSpPr/>
          <p:nvPr/>
        </p:nvSpPr>
        <p:spPr>
          <a:xfrm>
            <a:off x="152400" y="990600"/>
            <a:ext cx="8839200" cy="4247317"/>
          </a:xfrm>
          <a:prstGeom prst="rect">
            <a:avLst/>
          </a:prstGeom>
        </p:spPr>
        <p:txBody>
          <a:bodyPr wrap="square">
            <a:spAutoFit/>
          </a:bodyPr>
          <a:lstStyle/>
          <a:p>
            <a:r>
              <a:rPr lang="fr-FR" dirty="0">
                <a:solidFill>
                  <a:prstClr val="black"/>
                </a:solidFill>
                <a:latin typeface="Courier"/>
              </a:rPr>
              <a:t> </a:t>
            </a:r>
            <a:r>
              <a:rPr lang="fr-FR" dirty="0" err="1">
                <a:solidFill>
                  <a:srgbClr val="730B75"/>
                </a:solidFill>
                <a:latin typeface="Courier"/>
              </a:rPr>
              <a:t>android:enabled</a:t>
            </a:r>
            <a:r>
              <a:rPr lang="fr-FR" dirty="0">
                <a:solidFill>
                  <a:srgbClr val="535503"/>
                </a:solidFill>
                <a:latin typeface="Courier"/>
              </a:rPr>
              <a:t>=</a:t>
            </a:r>
            <a:r>
              <a:rPr lang="fr-FR" dirty="0">
                <a:solidFill>
                  <a:srgbClr val="730003"/>
                </a:solidFill>
                <a:latin typeface="Courier"/>
              </a:rPr>
              <a:t>["</a:t>
            </a:r>
            <a:r>
              <a:rPr lang="fr-FR" dirty="0" err="1">
                <a:solidFill>
                  <a:srgbClr val="730003"/>
                </a:solidFill>
                <a:latin typeface="Courier"/>
              </a:rPr>
              <a:t>true</a:t>
            </a:r>
            <a:r>
              <a:rPr lang="fr-FR" dirty="0">
                <a:solidFill>
                  <a:srgbClr val="730003"/>
                </a:solidFill>
                <a:latin typeface="Courier"/>
              </a:rPr>
              <a:t>"</a:t>
            </a:r>
            <a:r>
              <a:rPr lang="fr-FR" dirty="0">
                <a:solidFill>
                  <a:prstClr val="black"/>
                </a:solidFill>
                <a:latin typeface="Courier"/>
              </a:rPr>
              <a:t> | </a:t>
            </a:r>
            <a:r>
              <a:rPr lang="fr-FR" dirty="0">
                <a:solidFill>
                  <a:srgbClr val="730003"/>
                </a:solidFill>
                <a:latin typeface="Courier"/>
              </a:rPr>
              <a:t>"false"</a:t>
            </a:r>
            <a:r>
              <a:rPr lang="fr-FR" dirty="0">
                <a:solidFill>
                  <a:prstClr val="black"/>
                </a:solidFill>
                <a:latin typeface="Courier"/>
              </a:rPr>
              <a:t>]</a:t>
            </a:r>
          </a:p>
          <a:p>
            <a:r>
              <a:rPr lang="en-US" dirty="0">
                <a:solidFill>
                  <a:prstClr val="black"/>
                </a:solidFill>
                <a:latin typeface="Courier"/>
              </a:rPr>
              <a:t> </a:t>
            </a:r>
            <a:r>
              <a:rPr lang="en-US" dirty="0" err="1" smtClean="0">
                <a:solidFill>
                  <a:srgbClr val="730B75"/>
                </a:solidFill>
                <a:latin typeface="Courier"/>
              </a:rPr>
              <a:t>android:excludeFromRecents</a:t>
            </a:r>
            <a:r>
              <a:rPr lang="en-US" dirty="0">
                <a:solidFill>
                  <a:srgbClr val="535503"/>
                </a:solidFill>
                <a:latin typeface="Courier"/>
              </a:rPr>
              <a:t>=</a:t>
            </a:r>
            <a:r>
              <a:rPr lang="en-US" dirty="0">
                <a:solidFill>
                  <a:srgbClr val="730003"/>
                </a:solidFill>
                <a:latin typeface="Courier"/>
              </a:rPr>
              <a:t>["true"</a:t>
            </a:r>
            <a:r>
              <a:rPr lang="en-US" dirty="0">
                <a:solidFill>
                  <a:prstClr val="black"/>
                </a:solidFill>
                <a:latin typeface="Courier"/>
              </a:rPr>
              <a:t> | </a:t>
            </a:r>
            <a:r>
              <a:rPr lang="en-US" dirty="0">
                <a:solidFill>
                  <a:srgbClr val="730003"/>
                </a:solidFill>
                <a:latin typeface="Courier"/>
              </a:rPr>
              <a:t>"false"</a:t>
            </a:r>
            <a:r>
              <a:rPr lang="en-US" dirty="0" smtClean="0">
                <a:solidFill>
                  <a:prstClr val="black"/>
                </a:solidFill>
                <a:latin typeface="Courier"/>
              </a:rPr>
              <a:t>]</a:t>
            </a:r>
          </a:p>
          <a:p>
            <a:endParaRPr lang="en-US" dirty="0">
              <a:solidFill>
                <a:prstClr val="black"/>
              </a:solidFill>
              <a:latin typeface="Courier"/>
            </a:endParaRPr>
          </a:p>
          <a:p>
            <a:r>
              <a:rPr lang="da-DK" dirty="0" smtClean="0">
                <a:solidFill>
                  <a:prstClr val="black"/>
                </a:solidFill>
                <a:latin typeface="Courier"/>
              </a:rPr>
              <a:t> </a:t>
            </a:r>
            <a:r>
              <a:rPr lang="da-DK" dirty="0" err="1">
                <a:solidFill>
                  <a:srgbClr val="730B75"/>
                </a:solidFill>
                <a:latin typeface="Courier"/>
              </a:rPr>
              <a:t>android:exported</a:t>
            </a:r>
            <a:r>
              <a:rPr lang="da-DK" dirty="0">
                <a:solidFill>
                  <a:srgbClr val="535503"/>
                </a:solidFill>
                <a:latin typeface="Courier"/>
              </a:rPr>
              <a:t>=</a:t>
            </a:r>
            <a:r>
              <a:rPr lang="da-DK" dirty="0">
                <a:solidFill>
                  <a:srgbClr val="730003"/>
                </a:solidFill>
                <a:latin typeface="Courier"/>
              </a:rPr>
              <a:t>["true"</a:t>
            </a:r>
            <a:r>
              <a:rPr lang="da-DK" dirty="0">
                <a:solidFill>
                  <a:prstClr val="black"/>
                </a:solidFill>
                <a:latin typeface="Courier"/>
              </a:rPr>
              <a:t> | </a:t>
            </a:r>
            <a:r>
              <a:rPr lang="da-DK" dirty="0">
                <a:solidFill>
                  <a:srgbClr val="730003"/>
                </a:solidFill>
                <a:latin typeface="Courier"/>
              </a:rPr>
              <a:t>"false"</a:t>
            </a:r>
            <a:r>
              <a:rPr lang="da-DK" dirty="0" smtClean="0">
                <a:solidFill>
                  <a:prstClr val="black"/>
                </a:solidFill>
                <a:latin typeface="Courier"/>
              </a:rPr>
              <a:t>]</a:t>
            </a:r>
          </a:p>
          <a:p>
            <a:endParaRPr lang="da-DK" dirty="0">
              <a:solidFill>
                <a:prstClr val="black"/>
              </a:solidFill>
              <a:latin typeface="Courier"/>
            </a:endParaRPr>
          </a:p>
          <a:p>
            <a:r>
              <a:rPr lang="en-US" dirty="0">
                <a:solidFill>
                  <a:prstClr val="black"/>
                </a:solidFill>
                <a:latin typeface="Courier"/>
              </a:rPr>
              <a:t> </a:t>
            </a:r>
            <a:r>
              <a:rPr lang="en-US" dirty="0" err="1" smtClean="0">
                <a:solidFill>
                  <a:srgbClr val="730B75"/>
                </a:solidFill>
                <a:latin typeface="Courier"/>
              </a:rPr>
              <a:t>android:finishOnTaskLaunch</a:t>
            </a:r>
            <a:r>
              <a:rPr lang="en-US" dirty="0">
                <a:solidFill>
                  <a:srgbClr val="535503"/>
                </a:solidFill>
                <a:latin typeface="Courier"/>
              </a:rPr>
              <a:t>=</a:t>
            </a:r>
            <a:r>
              <a:rPr lang="en-US" dirty="0">
                <a:solidFill>
                  <a:srgbClr val="730003"/>
                </a:solidFill>
                <a:latin typeface="Courier"/>
              </a:rPr>
              <a:t>["true"</a:t>
            </a:r>
            <a:r>
              <a:rPr lang="en-US" dirty="0">
                <a:solidFill>
                  <a:prstClr val="black"/>
                </a:solidFill>
                <a:latin typeface="Courier"/>
              </a:rPr>
              <a:t> | </a:t>
            </a:r>
            <a:r>
              <a:rPr lang="en-US" dirty="0">
                <a:solidFill>
                  <a:srgbClr val="730003"/>
                </a:solidFill>
                <a:latin typeface="Courier"/>
              </a:rPr>
              <a:t>"false"</a:t>
            </a:r>
            <a:r>
              <a:rPr lang="en-US" dirty="0" smtClean="0">
                <a:solidFill>
                  <a:prstClr val="black"/>
                </a:solidFill>
                <a:latin typeface="Courier"/>
              </a:rPr>
              <a:t>]</a:t>
            </a:r>
          </a:p>
          <a:p>
            <a:endParaRPr lang="en-US" dirty="0">
              <a:solidFill>
                <a:prstClr val="black"/>
              </a:solidFill>
              <a:latin typeface="Courier"/>
            </a:endParaRPr>
          </a:p>
          <a:p>
            <a:r>
              <a:rPr lang="en-US" dirty="0">
                <a:solidFill>
                  <a:prstClr val="black"/>
                </a:solidFill>
                <a:latin typeface="Courier"/>
              </a:rPr>
              <a:t> </a:t>
            </a:r>
            <a:r>
              <a:rPr lang="en-US" dirty="0" err="1" smtClean="0">
                <a:solidFill>
                  <a:srgbClr val="730B75"/>
                </a:solidFill>
                <a:latin typeface="Courier"/>
              </a:rPr>
              <a:t>android:hardwareAccelerated</a:t>
            </a:r>
            <a:r>
              <a:rPr lang="en-US" dirty="0">
                <a:solidFill>
                  <a:srgbClr val="535503"/>
                </a:solidFill>
                <a:latin typeface="Courier"/>
              </a:rPr>
              <a:t>=</a:t>
            </a:r>
            <a:r>
              <a:rPr lang="en-US" dirty="0">
                <a:solidFill>
                  <a:srgbClr val="730003"/>
                </a:solidFill>
                <a:latin typeface="Courier"/>
              </a:rPr>
              <a:t>["true"</a:t>
            </a:r>
            <a:r>
              <a:rPr lang="en-US" dirty="0">
                <a:solidFill>
                  <a:prstClr val="black"/>
                </a:solidFill>
                <a:latin typeface="Courier"/>
              </a:rPr>
              <a:t> | </a:t>
            </a:r>
            <a:r>
              <a:rPr lang="en-US" dirty="0">
                <a:solidFill>
                  <a:srgbClr val="730003"/>
                </a:solidFill>
                <a:latin typeface="Courier"/>
              </a:rPr>
              <a:t>"false"</a:t>
            </a:r>
            <a:r>
              <a:rPr lang="en-US" dirty="0" smtClean="0">
                <a:solidFill>
                  <a:prstClr val="black"/>
                </a:solidFill>
                <a:latin typeface="Courier"/>
              </a:rPr>
              <a:t>]</a:t>
            </a:r>
          </a:p>
          <a:p>
            <a:endParaRPr lang="en-US" dirty="0">
              <a:solidFill>
                <a:prstClr val="black"/>
              </a:solidFill>
              <a:latin typeface="Courier"/>
            </a:endParaRPr>
          </a:p>
          <a:p>
            <a:r>
              <a:rPr lang="en-US" dirty="0" smtClean="0">
                <a:solidFill>
                  <a:prstClr val="black"/>
                </a:solidFill>
                <a:latin typeface="Courier"/>
              </a:rPr>
              <a:t> </a:t>
            </a:r>
            <a:r>
              <a:rPr lang="en-US" dirty="0" err="1" smtClean="0">
                <a:solidFill>
                  <a:srgbClr val="730B75"/>
                </a:solidFill>
                <a:latin typeface="Courier"/>
              </a:rPr>
              <a:t>android:icon</a:t>
            </a:r>
            <a:r>
              <a:rPr lang="en-US" dirty="0">
                <a:solidFill>
                  <a:srgbClr val="535503"/>
                </a:solidFill>
                <a:latin typeface="Courier"/>
              </a:rPr>
              <a:t>=</a:t>
            </a:r>
            <a:r>
              <a:rPr lang="en-US" dirty="0">
                <a:solidFill>
                  <a:srgbClr val="730003"/>
                </a:solidFill>
                <a:latin typeface="Courier"/>
              </a:rPr>
              <a:t>"</a:t>
            </a:r>
            <a:r>
              <a:rPr lang="en-US" i="1" dirty="0" err="1">
                <a:solidFill>
                  <a:srgbClr val="730003"/>
                </a:solidFill>
                <a:latin typeface="Courier-Oblique"/>
              </a:rPr>
              <a:t>drawable</a:t>
            </a:r>
            <a:r>
              <a:rPr lang="en-US" i="1" dirty="0">
                <a:solidFill>
                  <a:srgbClr val="730003"/>
                </a:solidFill>
                <a:latin typeface="Courier-Oblique"/>
              </a:rPr>
              <a:t> </a:t>
            </a:r>
            <a:r>
              <a:rPr lang="en-US" i="1" dirty="0" smtClean="0">
                <a:solidFill>
                  <a:srgbClr val="730003"/>
                </a:solidFill>
                <a:latin typeface="Courier-Oblique"/>
              </a:rPr>
              <a:t>resource</a:t>
            </a:r>
            <a:r>
              <a:rPr lang="en-US" dirty="0" smtClean="0">
                <a:solidFill>
                  <a:srgbClr val="730003"/>
                </a:solidFill>
                <a:latin typeface="Courier"/>
              </a:rPr>
              <a:t>”</a:t>
            </a:r>
          </a:p>
          <a:p>
            <a:endParaRPr lang="en-US" dirty="0">
              <a:solidFill>
                <a:prstClr val="black"/>
              </a:solidFill>
              <a:latin typeface="Courier"/>
            </a:endParaRPr>
          </a:p>
          <a:p>
            <a:r>
              <a:rPr lang="fr-FR" dirty="0">
                <a:solidFill>
                  <a:prstClr val="black"/>
                </a:solidFill>
                <a:latin typeface="Courier"/>
              </a:rPr>
              <a:t> </a:t>
            </a:r>
            <a:r>
              <a:rPr lang="fr-FR" dirty="0" err="1" smtClean="0">
                <a:solidFill>
                  <a:srgbClr val="730B75"/>
                </a:solidFill>
                <a:latin typeface="Courier"/>
              </a:rPr>
              <a:t>android:label</a:t>
            </a:r>
            <a:r>
              <a:rPr lang="fr-FR" dirty="0">
                <a:solidFill>
                  <a:srgbClr val="535503"/>
                </a:solidFill>
                <a:latin typeface="Courier"/>
              </a:rPr>
              <a:t>=</a:t>
            </a:r>
            <a:r>
              <a:rPr lang="fr-FR" dirty="0">
                <a:solidFill>
                  <a:srgbClr val="730003"/>
                </a:solidFill>
                <a:latin typeface="Courier"/>
              </a:rPr>
              <a:t>"</a:t>
            </a:r>
            <a:r>
              <a:rPr lang="fr-FR" i="1" dirty="0">
                <a:solidFill>
                  <a:srgbClr val="730003"/>
                </a:solidFill>
                <a:latin typeface="Courier-Oblique"/>
              </a:rPr>
              <a:t>string </a:t>
            </a:r>
            <a:r>
              <a:rPr lang="fr-FR" i="1" dirty="0" err="1" smtClean="0">
                <a:solidFill>
                  <a:srgbClr val="730003"/>
                </a:solidFill>
                <a:latin typeface="Courier-Oblique"/>
              </a:rPr>
              <a:t>resource</a:t>
            </a:r>
            <a:r>
              <a:rPr lang="fr-FR" dirty="0" smtClean="0">
                <a:solidFill>
                  <a:srgbClr val="730003"/>
                </a:solidFill>
                <a:latin typeface="Courier"/>
              </a:rPr>
              <a:t> »</a:t>
            </a:r>
          </a:p>
          <a:p>
            <a:endParaRPr lang="fr-FR" dirty="0">
              <a:solidFill>
                <a:prstClr val="black"/>
              </a:solidFill>
              <a:latin typeface="Courier"/>
            </a:endParaRPr>
          </a:p>
          <a:p>
            <a:r>
              <a:rPr lang="en-US" dirty="0">
                <a:solidFill>
                  <a:prstClr val="black"/>
                </a:solidFill>
                <a:latin typeface="Courier"/>
              </a:rPr>
              <a:t> </a:t>
            </a:r>
            <a:r>
              <a:rPr lang="en-US" dirty="0" err="1" smtClean="0">
                <a:solidFill>
                  <a:srgbClr val="730B75"/>
                </a:solidFill>
                <a:latin typeface="Courier"/>
              </a:rPr>
              <a:t>android:launchMode</a:t>
            </a:r>
            <a:r>
              <a:rPr lang="en-US" dirty="0">
                <a:solidFill>
                  <a:srgbClr val="535503"/>
                </a:solidFill>
                <a:latin typeface="Courier"/>
              </a:rPr>
              <a:t>=</a:t>
            </a:r>
            <a:r>
              <a:rPr lang="en-US" dirty="0">
                <a:solidFill>
                  <a:srgbClr val="730003"/>
                </a:solidFill>
                <a:latin typeface="Courier"/>
              </a:rPr>
              <a:t>["multiple"</a:t>
            </a:r>
            <a:r>
              <a:rPr lang="en-US" dirty="0">
                <a:solidFill>
                  <a:prstClr val="black"/>
                </a:solidFill>
                <a:latin typeface="Courier"/>
              </a:rPr>
              <a:t> | </a:t>
            </a:r>
            <a:r>
              <a:rPr lang="en-US" dirty="0">
                <a:solidFill>
                  <a:srgbClr val="730003"/>
                </a:solidFill>
                <a:latin typeface="Courier"/>
              </a:rPr>
              <a:t>"</a:t>
            </a:r>
            <a:r>
              <a:rPr lang="en-US" dirty="0" err="1">
                <a:solidFill>
                  <a:srgbClr val="730003"/>
                </a:solidFill>
                <a:latin typeface="Courier"/>
              </a:rPr>
              <a:t>singleTop</a:t>
            </a:r>
            <a:r>
              <a:rPr lang="en-US" dirty="0">
                <a:solidFill>
                  <a:srgbClr val="730003"/>
                </a:solidFill>
                <a:latin typeface="Courier"/>
              </a:rPr>
              <a:t>"</a:t>
            </a:r>
            <a:r>
              <a:rPr lang="en-US" dirty="0">
                <a:solidFill>
                  <a:prstClr val="black"/>
                </a:solidFill>
                <a:latin typeface="Courier"/>
              </a:rPr>
              <a:t> |</a:t>
            </a:r>
          </a:p>
          <a:p>
            <a:r>
              <a:rPr lang="en-US" dirty="0">
                <a:solidFill>
                  <a:prstClr val="black"/>
                </a:solidFill>
                <a:latin typeface="Courier"/>
              </a:rPr>
              <a:t>                              </a:t>
            </a:r>
            <a:r>
              <a:rPr lang="en-US" dirty="0">
                <a:solidFill>
                  <a:srgbClr val="730003"/>
                </a:solidFill>
                <a:latin typeface="Courier"/>
              </a:rPr>
              <a:t>"</a:t>
            </a:r>
            <a:r>
              <a:rPr lang="en-US" dirty="0" err="1">
                <a:solidFill>
                  <a:srgbClr val="730003"/>
                </a:solidFill>
                <a:latin typeface="Courier"/>
              </a:rPr>
              <a:t>singleTask</a:t>
            </a:r>
            <a:r>
              <a:rPr lang="en-US" dirty="0">
                <a:solidFill>
                  <a:srgbClr val="730003"/>
                </a:solidFill>
                <a:latin typeface="Courier"/>
              </a:rPr>
              <a:t>"</a:t>
            </a:r>
            <a:r>
              <a:rPr lang="en-US" dirty="0">
                <a:solidFill>
                  <a:prstClr val="black"/>
                </a:solidFill>
                <a:latin typeface="Courier"/>
              </a:rPr>
              <a:t> | </a:t>
            </a:r>
            <a:r>
              <a:rPr lang="en-US" dirty="0">
                <a:solidFill>
                  <a:srgbClr val="730003"/>
                </a:solidFill>
                <a:latin typeface="Courier"/>
              </a:rPr>
              <a:t>"</a:t>
            </a:r>
            <a:r>
              <a:rPr lang="en-US" dirty="0" err="1">
                <a:solidFill>
                  <a:srgbClr val="730003"/>
                </a:solidFill>
                <a:latin typeface="Courier"/>
              </a:rPr>
              <a:t>singleInstance</a:t>
            </a:r>
            <a:r>
              <a:rPr lang="en-US" dirty="0">
                <a:solidFill>
                  <a:srgbClr val="730003"/>
                </a:solidFill>
                <a:latin typeface="Courier"/>
              </a:rPr>
              <a:t>"</a:t>
            </a:r>
            <a:r>
              <a:rPr lang="en-US" dirty="0">
                <a:solidFill>
                  <a:prstClr val="black"/>
                </a:solidFill>
                <a:latin typeface="Courier"/>
              </a:rPr>
              <a:t>]</a:t>
            </a:r>
            <a:endParaRPr lang="en-US" dirty="0"/>
          </a:p>
        </p:txBody>
      </p:sp>
      <p:sp>
        <p:nvSpPr>
          <p:cNvPr id="14" name="Oval 13"/>
          <p:cNvSpPr/>
          <p:nvPr/>
        </p:nvSpPr>
        <p:spPr>
          <a:xfrm>
            <a:off x="0" y="4419600"/>
            <a:ext cx="8001000" cy="1219200"/>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7239000" y="1447800"/>
            <a:ext cx="1752600" cy="685800"/>
          </a:xfrm>
          <a:prstGeom prst="wedgeRoundRectCallout">
            <a:avLst>
              <a:gd name="adj1" fmla="val -158230"/>
              <a:gd name="adj2" fmla="val 3635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Allow to run from other app</a:t>
            </a:r>
            <a:endParaRPr lang="en-US" dirty="0"/>
          </a:p>
        </p:txBody>
      </p:sp>
      <p:sp>
        <p:nvSpPr>
          <p:cNvPr id="15" name="Rounded Rectangular Callout 14"/>
          <p:cNvSpPr/>
          <p:nvPr/>
        </p:nvSpPr>
        <p:spPr>
          <a:xfrm>
            <a:off x="7086600" y="3581400"/>
            <a:ext cx="2057400" cy="685800"/>
          </a:xfrm>
          <a:prstGeom prst="wedgeRoundRectCallout">
            <a:avLst>
              <a:gd name="adj1" fmla="val -182953"/>
              <a:gd name="adj2" fmla="val 11914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Multiple instances of app</a:t>
            </a:r>
            <a:endParaRPr lang="en-US" dirty="0"/>
          </a:p>
        </p:txBody>
      </p:sp>
      <p:sp>
        <p:nvSpPr>
          <p:cNvPr id="16" name="Rounded Rectangular Callout 15"/>
          <p:cNvSpPr/>
          <p:nvPr/>
        </p:nvSpPr>
        <p:spPr>
          <a:xfrm>
            <a:off x="7079129" y="5334000"/>
            <a:ext cx="2057400" cy="685800"/>
          </a:xfrm>
          <a:prstGeom prst="wedgeRoundRectCallout">
            <a:avLst>
              <a:gd name="adj1" fmla="val -83461"/>
              <a:gd name="adj2" fmla="val -791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Begin only from root activity</a:t>
            </a:r>
            <a:endParaRPr lang="en-US" dirty="0"/>
          </a:p>
        </p:txBody>
      </p:sp>
      <p:sp>
        <p:nvSpPr>
          <p:cNvPr id="17" name="Rectangle 16"/>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0379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304800" y="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Activity </a:t>
            </a:r>
            <a:r>
              <a:rPr lang="nl-NL" sz="3600" b="1" dirty="0" err="1" smtClean="0">
                <a:solidFill>
                  <a:srgbClr val="000000"/>
                </a:solidFill>
                <a:latin typeface="Arial"/>
                <a:cs typeface="Arial"/>
              </a:rPr>
              <a:t>Attributes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76</a:t>
            </a:fld>
            <a:endParaRPr lang="en-US" sz="1000" dirty="0">
              <a:latin typeface="Arial" pitchFamily="34" charset="0"/>
              <a:cs typeface="Arial" pitchFamily="34" charset="0"/>
            </a:endParaRPr>
          </a:p>
        </p:txBody>
      </p:sp>
      <p:sp>
        <p:nvSpPr>
          <p:cNvPr id="6" name="Rectangle 5"/>
          <p:cNvSpPr/>
          <p:nvPr/>
        </p:nvSpPr>
        <p:spPr>
          <a:xfrm>
            <a:off x="0" y="990600"/>
            <a:ext cx="8915400" cy="3970318"/>
          </a:xfrm>
          <a:prstGeom prst="rect">
            <a:avLst/>
          </a:prstGeom>
        </p:spPr>
        <p:txBody>
          <a:bodyPr wrap="square">
            <a:spAutoFit/>
          </a:bodyPr>
          <a:lstStyle/>
          <a:p>
            <a:r>
              <a:rPr lang="fr-FR" dirty="0">
                <a:solidFill>
                  <a:prstClr val="black"/>
                </a:solidFill>
                <a:latin typeface="Courier"/>
              </a:rPr>
              <a:t> </a:t>
            </a:r>
            <a:r>
              <a:rPr lang="fr-FR" dirty="0" err="1">
                <a:solidFill>
                  <a:srgbClr val="730B75"/>
                </a:solidFill>
                <a:latin typeface="Courier"/>
              </a:rPr>
              <a:t>android:multiprocess</a:t>
            </a:r>
            <a:r>
              <a:rPr lang="fr-FR" dirty="0">
                <a:solidFill>
                  <a:srgbClr val="535503"/>
                </a:solidFill>
                <a:latin typeface="Courier"/>
              </a:rPr>
              <a:t>=</a:t>
            </a:r>
            <a:r>
              <a:rPr lang="fr-FR" dirty="0">
                <a:solidFill>
                  <a:srgbClr val="730003"/>
                </a:solidFill>
                <a:latin typeface="Courier"/>
              </a:rPr>
              <a:t>["</a:t>
            </a:r>
            <a:r>
              <a:rPr lang="fr-FR" dirty="0" err="1">
                <a:solidFill>
                  <a:srgbClr val="730003"/>
                </a:solidFill>
                <a:latin typeface="Courier"/>
              </a:rPr>
              <a:t>true</a:t>
            </a:r>
            <a:r>
              <a:rPr lang="fr-FR" dirty="0">
                <a:solidFill>
                  <a:srgbClr val="730003"/>
                </a:solidFill>
                <a:latin typeface="Courier"/>
              </a:rPr>
              <a:t>"</a:t>
            </a:r>
            <a:r>
              <a:rPr lang="fr-FR" dirty="0">
                <a:solidFill>
                  <a:prstClr val="black"/>
                </a:solidFill>
                <a:latin typeface="Courier"/>
              </a:rPr>
              <a:t> | </a:t>
            </a:r>
            <a:r>
              <a:rPr lang="fr-FR" dirty="0">
                <a:solidFill>
                  <a:srgbClr val="730003"/>
                </a:solidFill>
                <a:latin typeface="Courier"/>
              </a:rPr>
              <a:t>"false"</a:t>
            </a:r>
            <a:r>
              <a:rPr lang="fr-FR" dirty="0">
                <a:solidFill>
                  <a:prstClr val="black"/>
                </a:solidFill>
                <a:latin typeface="Courier"/>
              </a:rPr>
              <a:t>]</a:t>
            </a:r>
          </a:p>
          <a:p>
            <a:r>
              <a:rPr lang="fr-FR" dirty="0">
                <a:solidFill>
                  <a:prstClr val="black"/>
                </a:solidFill>
                <a:latin typeface="Courier"/>
              </a:rPr>
              <a:t>          </a:t>
            </a:r>
            <a:r>
              <a:rPr lang="fr-FR" dirty="0" err="1">
                <a:solidFill>
                  <a:srgbClr val="730B75"/>
                </a:solidFill>
                <a:latin typeface="Courier"/>
              </a:rPr>
              <a:t>android:name</a:t>
            </a:r>
            <a:r>
              <a:rPr lang="fr-FR" dirty="0">
                <a:solidFill>
                  <a:srgbClr val="535503"/>
                </a:solidFill>
                <a:latin typeface="Courier"/>
              </a:rPr>
              <a:t>=</a:t>
            </a:r>
            <a:r>
              <a:rPr lang="fr-FR" dirty="0">
                <a:solidFill>
                  <a:srgbClr val="730003"/>
                </a:solidFill>
                <a:latin typeface="Courier"/>
              </a:rPr>
              <a:t>"</a:t>
            </a:r>
            <a:r>
              <a:rPr lang="fr-FR" i="1" dirty="0" smtClean="0">
                <a:solidFill>
                  <a:srgbClr val="730003"/>
                </a:solidFill>
                <a:latin typeface="Courier-Oblique"/>
              </a:rPr>
              <a:t>string</a:t>
            </a:r>
            <a:r>
              <a:rPr lang="fr-FR" dirty="0" smtClean="0">
                <a:solidFill>
                  <a:srgbClr val="730003"/>
                </a:solidFill>
                <a:latin typeface="Courier"/>
              </a:rPr>
              <a:t> »</a:t>
            </a:r>
          </a:p>
          <a:p>
            <a:endParaRPr lang="fr-FR" dirty="0">
              <a:solidFill>
                <a:prstClr val="black"/>
              </a:solidFill>
              <a:latin typeface="Courier"/>
            </a:endParaRPr>
          </a:p>
          <a:p>
            <a:r>
              <a:rPr lang="en-US" dirty="0">
                <a:solidFill>
                  <a:prstClr val="black"/>
                </a:solidFill>
                <a:latin typeface="Courier"/>
              </a:rPr>
              <a:t>          </a:t>
            </a:r>
            <a:r>
              <a:rPr lang="en-US" dirty="0" err="1">
                <a:solidFill>
                  <a:srgbClr val="730B75"/>
                </a:solidFill>
                <a:latin typeface="Courier"/>
              </a:rPr>
              <a:t>android:noHistory</a:t>
            </a:r>
            <a:r>
              <a:rPr lang="en-US" dirty="0">
                <a:solidFill>
                  <a:srgbClr val="535503"/>
                </a:solidFill>
                <a:latin typeface="Courier"/>
              </a:rPr>
              <a:t>=</a:t>
            </a:r>
            <a:r>
              <a:rPr lang="en-US" dirty="0">
                <a:solidFill>
                  <a:srgbClr val="730003"/>
                </a:solidFill>
                <a:latin typeface="Courier"/>
              </a:rPr>
              <a:t>["true"</a:t>
            </a:r>
            <a:r>
              <a:rPr lang="en-US" dirty="0">
                <a:solidFill>
                  <a:prstClr val="black"/>
                </a:solidFill>
                <a:latin typeface="Courier"/>
              </a:rPr>
              <a:t> | </a:t>
            </a:r>
            <a:r>
              <a:rPr lang="en-US" dirty="0">
                <a:solidFill>
                  <a:srgbClr val="730003"/>
                </a:solidFill>
                <a:latin typeface="Courier"/>
              </a:rPr>
              <a:t>"false"</a:t>
            </a:r>
            <a:r>
              <a:rPr lang="en-US" dirty="0">
                <a:solidFill>
                  <a:prstClr val="black"/>
                </a:solidFill>
                <a:latin typeface="Courier"/>
              </a:rPr>
              <a:t>] </a:t>
            </a:r>
            <a:endParaRPr lang="en-US" dirty="0" smtClean="0">
              <a:solidFill>
                <a:prstClr val="black"/>
              </a:solidFill>
              <a:latin typeface="Courier"/>
            </a:endParaRPr>
          </a:p>
          <a:p>
            <a:r>
              <a:rPr lang="en-US" dirty="0">
                <a:solidFill>
                  <a:prstClr val="black"/>
                </a:solidFill>
                <a:latin typeface="Courier"/>
              </a:rPr>
              <a:t> </a:t>
            </a:r>
          </a:p>
          <a:p>
            <a:r>
              <a:rPr lang="fr-FR" dirty="0">
                <a:solidFill>
                  <a:prstClr val="black"/>
                </a:solidFill>
                <a:latin typeface="Courier"/>
              </a:rPr>
              <a:t>          </a:t>
            </a:r>
            <a:r>
              <a:rPr lang="fr-FR" dirty="0" err="1">
                <a:solidFill>
                  <a:srgbClr val="730B75"/>
                </a:solidFill>
                <a:latin typeface="Courier"/>
              </a:rPr>
              <a:t>android:parentActivityName</a:t>
            </a:r>
            <a:r>
              <a:rPr lang="fr-FR" dirty="0">
                <a:solidFill>
                  <a:srgbClr val="535503"/>
                </a:solidFill>
                <a:latin typeface="Courier"/>
              </a:rPr>
              <a:t>=</a:t>
            </a:r>
            <a:r>
              <a:rPr lang="fr-FR" dirty="0">
                <a:solidFill>
                  <a:srgbClr val="730003"/>
                </a:solidFill>
                <a:latin typeface="Courier"/>
              </a:rPr>
              <a:t>"</a:t>
            </a:r>
            <a:r>
              <a:rPr lang="fr-FR" i="1" dirty="0">
                <a:solidFill>
                  <a:srgbClr val="730003"/>
                </a:solidFill>
                <a:latin typeface="Courier-Oblique"/>
              </a:rPr>
              <a:t>string</a:t>
            </a:r>
            <a:r>
              <a:rPr lang="fr-FR" dirty="0">
                <a:solidFill>
                  <a:srgbClr val="730003"/>
                </a:solidFill>
                <a:latin typeface="Courier"/>
              </a:rPr>
              <a:t>"</a:t>
            </a:r>
            <a:r>
              <a:rPr lang="fr-FR" dirty="0">
                <a:solidFill>
                  <a:prstClr val="black"/>
                </a:solidFill>
                <a:latin typeface="Courier"/>
              </a:rPr>
              <a:t> </a:t>
            </a:r>
            <a:endParaRPr lang="fr-FR" dirty="0" smtClean="0">
              <a:solidFill>
                <a:prstClr val="black"/>
              </a:solidFill>
              <a:latin typeface="Courier"/>
            </a:endParaRPr>
          </a:p>
          <a:p>
            <a:endParaRPr lang="fr-FR" dirty="0">
              <a:solidFill>
                <a:prstClr val="black"/>
              </a:solidFill>
              <a:latin typeface="Courier"/>
            </a:endParaRPr>
          </a:p>
          <a:p>
            <a:r>
              <a:rPr lang="fr-FR" dirty="0">
                <a:solidFill>
                  <a:prstClr val="black"/>
                </a:solidFill>
                <a:latin typeface="Courier"/>
              </a:rPr>
              <a:t>         </a:t>
            </a:r>
            <a:r>
              <a:rPr lang="en-US" dirty="0">
                <a:solidFill>
                  <a:prstClr val="black"/>
                </a:solidFill>
                <a:latin typeface="Courier"/>
              </a:rPr>
              <a:t> </a:t>
            </a:r>
            <a:r>
              <a:rPr lang="en-US" dirty="0" err="1">
                <a:solidFill>
                  <a:srgbClr val="730B75"/>
                </a:solidFill>
                <a:latin typeface="Courier"/>
              </a:rPr>
              <a:t>android:windowSoftInputMode</a:t>
            </a:r>
            <a:r>
              <a:rPr lang="en-US" dirty="0">
                <a:solidFill>
                  <a:srgbClr val="535503"/>
                </a:solidFill>
                <a:latin typeface="Courier"/>
              </a:rPr>
              <a:t>=</a:t>
            </a:r>
            <a:r>
              <a:rPr lang="en-US" dirty="0">
                <a:solidFill>
                  <a:srgbClr val="730003"/>
                </a:solidFill>
                <a:latin typeface="Courier"/>
              </a:rPr>
              <a:t>["</a:t>
            </a:r>
            <a:r>
              <a:rPr lang="en-US" dirty="0" err="1">
                <a:solidFill>
                  <a:srgbClr val="730003"/>
                </a:solidFill>
                <a:latin typeface="Courier"/>
              </a:rPr>
              <a:t>stateUnspecified</a:t>
            </a:r>
            <a:r>
              <a:rPr lang="en-US" dirty="0">
                <a:solidFill>
                  <a:srgbClr val="730003"/>
                </a:solidFill>
                <a:latin typeface="Courier"/>
              </a:rPr>
              <a:t>"</a:t>
            </a:r>
            <a:r>
              <a:rPr lang="en-US" dirty="0" smtClean="0">
                <a:solidFill>
                  <a:prstClr val="black"/>
                </a:solidFill>
                <a:latin typeface="Courier"/>
              </a:rPr>
              <a:t>,</a:t>
            </a:r>
          </a:p>
          <a:p>
            <a:r>
              <a:rPr lang="fr-FR" dirty="0">
                <a:solidFill>
                  <a:prstClr val="black"/>
                </a:solidFill>
                <a:latin typeface="Courier"/>
              </a:rPr>
              <a:t>          </a:t>
            </a:r>
          </a:p>
          <a:p>
            <a:r>
              <a:rPr lang="fr-FR" dirty="0" smtClean="0">
                <a:solidFill>
                  <a:prstClr val="black"/>
                </a:solidFill>
                <a:latin typeface="Courier"/>
              </a:rPr>
              <a:t>	   </a:t>
            </a:r>
            <a:r>
              <a:rPr lang="fr-FR" dirty="0" err="1" smtClean="0">
                <a:solidFill>
                  <a:srgbClr val="730B75"/>
                </a:solidFill>
                <a:latin typeface="Courier"/>
              </a:rPr>
              <a:t>android:process</a:t>
            </a:r>
            <a:r>
              <a:rPr lang="fr-FR" dirty="0">
                <a:solidFill>
                  <a:srgbClr val="535503"/>
                </a:solidFill>
                <a:latin typeface="Courier"/>
              </a:rPr>
              <a:t>=</a:t>
            </a:r>
            <a:r>
              <a:rPr lang="fr-FR" dirty="0">
                <a:solidFill>
                  <a:srgbClr val="730003"/>
                </a:solidFill>
                <a:latin typeface="Courier"/>
              </a:rPr>
              <a:t>"</a:t>
            </a:r>
            <a:r>
              <a:rPr lang="fr-FR" i="1" dirty="0" smtClean="0">
                <a:solidFill>
                  <a:srgbClr val="730003"/>
                </a:solidFill>
                <a:latin typeface="Courier-Oblique"/>
              </a:rPr>
              <a:t>string</a:t>
            </a:r>
            <a:r>
              <a:rPr lang="fr-FR" dirty="0" smtClean="0">
                <a:solidFill>
                  <a:srgbClr val="730003"/>
                </a:solidFill>
                <a:latin typeface="Courier"/>
              </a:rPr>
              <a:t> »</a:t>
            </a:r>
          </a:p>
          <a:p>
            <a:endParaRPr lang="fr-FR" dirty="0">
              <a:solidFill>
                <a:prstClr val="black"/>
              </a:solidFill>
              <a:latin typeface="Courier"/>
            </a:endParaRPr>
          </a:p>
          <a:p>
            <a:r>
              <a:rPr lang="en-US" dirty="0">
                <a:solidFill>
                  <a:prstClr val="black"/>
                </a:solidFill>
                <a:latin typeface="Courier"/>
              </a:rPr>
              <a:t>          </a:t>
            </a:r>
            <a:r>
              <a:rPr lang="en-US" dirty="0" err="1">
                <a:solidFill>
                  <a:srgbClr val="730B75"/>
                </a:solidFill>
                <a:latin typeface="Courier"/>
              </a:rPr>
              <a:t>android:screenOrientation</a:t>
            </a:r>
            <a:r>
              <a:rPr lang="en-US" dirty="0">
                <a:solidFill>
                  <a:srgbClr val="535503"/>
                </a:solidFill>
                <a:latin typeface="Courier"/>
              </a:rPr>
              <a:t>=</a:t>
            </a:r>
            <a:r>
              <a:rPr lang="en-US" dirty="0">
                <a:solidFill>
                  <a:srgbClr val="730003"/>
                </a:solidFill>
                <a:latin typeface="Courier"/>
              </a:rPr>
              <a:t>["unspecified"</a:t>
            </a:r>
            <a:r>
              <a:rPr lang="en-US" dirty="0">
                <a:solidFill>
                  <a:prstClr val="black"/>
                </a:solidFill>
                <a:latin typeface="Courier"/>
              </a:rPr>
              <a:t> | </a:t>
            </a:r>
            <a:r>
              <a:rPr lang="en-US" dirty="0">
                <a:solidFill>
                  <a:srgbClr val="730003"/>
                </a:solidFill>
                <a:latin typeface="Courier"/>
              </a:rPr>
              <a:t>"behind"</a:t>
            </a:r>
            <a:r>
              <a:rPr lang="en-US" dirty="0">
                <a:solidFill>
                  <a:prstClr val="black"/>
                </a:solidFill>
                <a:latin typeface="Courier"/>
              </a:rPr>
              <a:t> |</a:t>
            </a:r>
          </a:p>
          <a:p>
            <a:r>
              <a:rPr lang="fr-FR" dirty="0">
                <a:solidFill>
                  <a:prstClr val="black"/>
                </a:solidFill>
                <a:latin typeface="Courier"/>
              </a:rPr>
              <a:t>                                     </a:t>
            </a:r>
            <a:r>
              <a:rPr lang="fr-FR" dirty="0">
                <a:solidFill>
                  <a:srgbClr val="730003"/>
                </a:solidFill>
                <a:latin typeface="Courier"/>
              </a:rPr>
              <a:t>"</a:t>
            </a:r>
            <a:r>
              <a:rPr lang="fr-FR" dirty="0" err="1">
                <a:solidFill>
                  <a:srgbClr val="730003"/>
                </a:solidFill>
                <a:latin typeface="Courier"/>
              </a:rPr>
              <a:t>landscape</a:t>
            </a:r>
            <a:r>
              <a:rPr lang="fr-FR" dirty="0">
                <a:solidFill>
                  <a:srgbClr val="730003"/>
                </a:solidFill>
                <a:latin typeface="Courier"/>
              </a:rPr>
              <a:t>"</a:t>
            </a:r>
            <a:r>
              <a:rPr lang="fr-FR" dirty="0">
                <a:solidFill>
                  <a:prstClr val="black"/>
                </a:solidFill>
                <a:latin typeface="Courier"/>
              </a:rPr>
              <a:t> | </a:t>
            </a:r>
            <a:r>
              <a:rPr lang="fr-FR" dirty="0">
                <a:solidFill>
                  <a:srgbClr val="730003"/>
                </a:solidFill>
                <a:latin typeface="Courier"/>
              </a:rPr>
              <a:t>"portrait"</a:t>
            </a:r>
            <a:r>
              <a:rPr lang="fr-FR" dirty="0">
                <a:solidFill>
                  <a:prstClr val="black"/>
                </a:solidFill>
                <a:latin typeface="Courier"/>
              </a:rPr>
              <a:t> |</a:t>
            </a:r>
          </a:p>
          <a:p>
            <a:r>
              <a:rPr lang="fr-FR" dirty="0">
                <a:solidFill>
                  <a:prstClr val="black"/>
                </a:solidFill>
                <a:latin typeface="Courier"/>
              </a:rPr>
              <a:t>                                     </a:t>
            </a:r>
            <a:r>
              <a:rPr lang="fr-FR" dirty="0">
                <a:solidFill>
                  <a:srgbClr val="730003"/>
                </a:solidFill>
                <a:latin typeface="Courier"/>
              </a:rPr>
              <a:t>"</a:t>
            </a:r>
            <a:r>
              <a:rPr lang="fr-FR" dirty="0" err="1">
                <a:solidFill>
                  <a:srgbClr val="730003"/>
                </a:solidFill>
                <a:latin typeface="Courier"/>
              </a:rPr>
              <a:t>reverseLandscape</a:t>
            </a:r>
            <a:r>
              <a:rPr lang="fr-FR" dirty="0">
                <a:solidFill>
                  <a:srgbClr val="730003"/>
                </a:solidFill>
                <a:latin typeface="Courier"/>
              </a:rPr>
              <a:t>"</a:t>
            </a:r>
            <a:r>
              <a:rPr lang="fr-FR" dirty="0">
                <a:solidFill>
                  <a:prstClr val="black"/>
                </a:solidFill>
                <a:latin typeface="Courier"/>
              </a:rPr>
              <a:t> </a:t>
            </a:r>
            <a:r>
              <a:rPr lang="fr-FR" dirty="0" smtClean="0">
                <a:solidFill>
                  <a:prstClr val="black"/>
                </a:solidFill>
                <a:latin typeface="Courier"/>
              </a:rPr>
              <a:t>|</a:t>
            </a:r>
            <a:endParaRPr lang="en-US" dirty="0"/>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0379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b="1" dirty="0" err="1">
                <a:solidFill>
                  <a:schemeClr val="bg1"/>
                </a:solidFill>
              </a:rPr>
              <a:t>android:launchMode</a:t>
            </a:r>
            <a:r>
              <a:rPr lang="en-US" sz="2400" dirty="0">
                <a:solidFill>
                  <a:schemeClr val="bg1"/>
                </a:solidFill>
              </a:rPr>
              <a:t>=”</a:t>
            </a:r>
            <a:r>
              <a:rPr lang="en-US" sz="2400" b="1" dirty="0">
                <a:solidFill>
                  <a:schemeClr val="bg1"/>
                </a:solidFill>
              </a:rPr>
              <a:t>standard</a:t>
            </a:r>
            <a:r>
              <a:rPr lang="en-US" sz="2400" dirty="0">
                <a:solidFill>
                  <a:schemeClr val="bg1"/>
                </a:solidFill>
              </a:rPr>
              <a:t>” – </a:t>
            </a:r>
            <a:endParaRPr lang="en-US" sz="2400" dirty="0" smtClean="0">
              <a:solidFill>
                <a:schemeClr val="bg1"/>
              </a:solidFill>
            </a:endParaRPr>
          </a:p>
          <a:p>
            <a:pPr marL="457200" indent="-457200">
              <a:spcBef>
                <a:spcPct val="20000"/>
              </a:spcBef>
              <a:spcAft>
                <a:spcPts val="600"/>
              </a:spcAft>
              <a:buFont typeface="+mj-ea"/>
              <a:buAutoNum type="circleNumDbPlain"/>
            </a:pPr>
            <a:r>
              <a:rPr lang="en-US" sz="2400" dirty="0" smtClean="0">
                <a:solidFill>
                  <a:schemeClr val="bg1"/>
                </a:solidFill>
              </a:rPr>
              <a:t>This </a:t>
            </a:r>
            <a:r>
              <a:rPr lang="en-US" sz="2400" dirty="0">
                <a:solidFill>
                  <a:schemeClr val="bg1"/>
                </a:solidFill>
              </a:rPr>
              <a:t>is the default. </a:t>
            </a:r>
            <a:endParaRPr lang="en-US" sz="2400" dirty="0" smtClean="0">
              <a:solidFill>
                <a:schemeClr val="bg1"/>
              </a:solidFill>
            </a:endParaRPr>
          </a:p>
          <a:p>
            <a:pPr marL="457200" indent="-457200">
              <a:spcBef>
                <a:spcPct val="20000"/>
              </a:spcBef>
              <a:spcAft>
                <a:spcPts val="600"/>
              </a:spcAft>
              <a:buFont typeface="+mj-ea"/>
              <a:buAutoNum type="circleNumDbPlain"/>
            </a:pPr>
            <a:r>
              <a:rPr lang="en-US" sz="2400" dirty="0" smtClean="0">
                <a:solidFill>
                  <a:schemeClr val="bg1"/>
                </a:solidFill>
              </a:rPr>
              <a:t>It </a:t>
            </a:r>
            <a:r>
              <a:rPr lang="en-US" sz="2400" dirty="0">
                <a:solidFill>
                  <a:schemeClr val="bg1"/>
                </a:solidFill>
              </a:rPr>
              <a:t>creates a new instance of an activity in the task from which it was started and routes the intent to it. </a:t>
            </a:r>
            <a:endParaRPr lang="en-US" sz="2400" dirty="0" smtClean="0">
              <a:solidFill>
                <a:schemeClr val="bg1"/>
              </a:solidFill>
            </a:endParaRPr>
          </a:p>
          <a:p>
            <a:pPr marL="457200" indent="-457200">
              <a:spcBef>
                <a:spcPct val="20000"/>
              </a:spcBef>
              <a:spcAft>
                <a:spcPts val="600"/>
              </a:spcAft>
              <a:buFont typeface="+mj-ea"/>
              <a:buAutoNum type="circleNumDbPlain"/>
            </a:pPr>
            <a:r>
              <a:rPr lang="en-US" sz="2400" dirty="0" smtClean="0">
                <a:solidFill>
                  <a:schemeClr val="bg1"/>
                </a:solidFill>
              </a:rPr>
              <a:t>You </a:t>
            </a:r>
            <a:r>
              <a:rPr lang="en-US" sz="2400" dirty="0">
                <a:solidFill>
                  <a:schemeClr val="bg1"/>
                </a:solidFill>
              </a:rPr>
              <a:t>can create the same activity multiple times in the same task as well as in different tasks</a:t>
            </a:r>
            <a:r>
              <a:rPr lang="en-US" sz="2400" dirty="0" smtClean="0">
                <a:solidFill>
                  <a:schemeClr val="bg1"/>
                </a:solidFill>
              </a:rPr>
              <a:t>.</a:t>
            </a:r>
          </a:p>
          <a:p>
            <a:pPr>
              <a:spcBef>
                <a:spcPct val="20000"/>
              </a:spcBef>
              <a:spcAft>
                <a:spcPts val="600"/>
              </a:spcAft>
            </a:pPr>
            <a:endParaRPr lang="en-US" sz="2000" b="1" dirty="0">
              <a:solidFill>
                <a:schemeClr val="bg1"/>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launchMode</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6597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dirty="0" err="1">
                <a:solidFill>
                  <a:srgbClr val="000000"/>
                </a:solidFill>
              </a:rPr>
              <a:t>android:launchMode</a:t>
            </a:r>
            <a:r>
              <a:rPr lang="en-US" sz="2400" dirty="0">
                <a:solidFill>
                  <a:srgbClr val="000000"/>
                </a:solidFill>
              </a:rPr>
              <a:t>=”</a:t>
            </a:r>
            <a:r>
              <a:rPr lang="en-US" sz="2400" dirty="0" err="1">
                <a:solidFill>
                  <a:srgbClr val="000000"/>
                </a:solidFill>
              </a:rPr>
              <a:t>singleTop</a:t>
            </a:r>
            <a:r>
              <a:rPr lang="en-US" sz="2400" dirty="0">
                <a:solidFill>
                  <a:srgbClr val="000000"/>
                </a:solidFill>
              </a:rPr>
              <a:t>” –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In </a:t>
            </a:r>
            <a:r>
              <a:rPr lang="en-US" sz="2400" dirty="0">
                <a:solidFill>
                  <a:srgbClr val="000000"/>
                </a:solidFill>
              </a:rPr>
              <a:t>this case, if the activity already exist </a:t>
            </a:r>
            <a:r>
              <a:rPr lang="en-US" sz="2400" i="1" dirty="0">
                <a:solidFill>
                  <a:srgbClr val="000000"/>
                </a:solidFill>
              </a:rPr>
              <a:t>at the top of the task’s back stack</a:t>
            </a:r>
            <a:r>
              <a:rPr lang="en-US" sz="2400" dirty="0">
                <a:solidFill>
                  <a:srgbClr val="000000"/>
                </a:solidFill>
              </a:rPr>
              <a:t>, then the system routes the intent to it by calling the activity’s </a:t>
            </a:r>
            <a:r>
              <a:rPr lang="en-US" sz="2400" i="1" dirty="0" err="1">
                <a:solidFill>
                  <a:srgbClr val="000000"/>
                </a:solidFill>
              </a:rPr>
              <a:t>onNewIntent</a:t>
            </a:r>
            <a:r>
              <a:rPr lang="en-US" sz="2400" i="1" dirty="0">
                <a:solidFill>
                  <a:srgbClr val="000000"/>
                </a:solidFill>
              </a:rPr>
              <a:t>()</a:t>
            </a:r>
            <a:r>
              <a:rPr lang="en-US" sz="2400" dirty="0">
                <a:solidFill>
                  <a:srgbClr val="000000"/>
                </a:solidFill>
              </a:rPr>
              <a:t> method</a:t>
            </a:r>
            <a:r>
              <a:rPr lang="en-US" sz="2400" dirty="0" smtClean="0">
                <a:solidFill>
                  <a:srgbClr val="000000"/>
                </a:solidFill>
              </a:rPr>
              <a:t>.</a:t>
            </a:r>
          </a:p>
          <a:p>
            <a:pPr marL="457200" indent="-457200">
              <a:spcBef>
                <a:spcPct val="20000"/>
              </a:spcBef>
              <a:spcAft>
                <a:spcPts val="600"/>
              </a:spcAft>
              <a:buFont typeface="+mj-ea"/>
              <a:buAutoNum type="circleNumDbPlain"/>
            </a:pPr>
            <a:r>
              <a:rPr lang="en-US" sz="2400" dirty="0" smtClean="0">
                <a:solidFill>
                  <a:srgbClr val="000000"/>
                </a:solidFill>
              </a:rPr>
              <a:t> </a:t>
            </a:r>
            <a:r>
              <a:rPr lang="en-US" sz="2400" dirty="0">
                <a:solidFill>
                  <a:srgbClr val="000000"/>
                </a:solidFill>
              </a:rPr>
              <a:t>It does not create a new activity. With this setting, you can create multiple versions of the same activity in the same task or in different tasks but </a:t>
            </a:r>
            <a:r>
              <a:rPr lang="en-US" sz="2400" i="1" dirty="0">
                <a:solidFill>
                  <a:srgbClr val="000000"/>
                </a:solidFill>
              </a:rPr>
              <a:t>only if it does not already exist at the top of the stack</a:t>
            </a:r>
            <a:r>
              <a:rPr lang="en-US" sz="2400" dirty="0">
                <a:solidFill>
                  <a:srgbClr val="000000"/>
                </a:solidFill>
              </a:rPr>
              <a: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If </a:t>
            </a:r>
            <a:r>
              <a:rPr lang="en-US" sz="2400" dirty="0">
                <a:solidFill>
                  <a:srgbClr val="000000"/>
                </a:solidFill>
              </a:rPr>
              <a:t>a new activity is created, then </a:t>
            </a:r>
            <a:r>
              <a:rPr lang="en-US" sz="2400" i="1" dirty="0" err="1">
                <a:solidFill>
                  <a:srgbClr val="000000"/>
                </a:solidFill>
              </a:rPr>
              <a:t>onNewIntent</a:t>
            </a:r>
            <a:r>
              <a:rPr lang="en-US" sz="2400" i="1" dirty="0">
                <a:solidFill>
                  <a:srgbClr val="000000"/>
                </a:solidFill>
              </a:rPr>
              <a:t>()</a:t>
            </a:r>
            <a:r>
              <a:rPr lang="en-US" sz="2400" dirty="0">
                <a:solidFill>
                  <a:srgbClr val="000000"/>
                </a:solidFill>
              </a:rPr>
              <a:t> is not called.</a:t>
            </a:r>
            <a:endParaRPr lang="en-US" sz="2000" b="1" dirty="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launchMode</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78</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95683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b="1" dirty="0" err="1">
                <a:solidFill>
                  <a:srgbClr val="000000"/>
                </a:solidFill>
              </a:rPr>
              <a:t>android:launchMode</a:t>
            </a:r>
            <a:r>
              <a:rPr lang="en-US" sz="2400" b="1" dirty="0">
                <a:solidFill>
                  <a:srgbClr val="000000"/>
                </a:solidFill>
              </a:rPr>
              <a:t>=”</a:t>
            </a:r>
            <a:r>
              <a:rPr lang="en-US" sz="2400" b="1" dirty="0" err="1">
                <a:solidFill>
                  <a:srgbClr val="000000"/>
                </a:solidFill>
              </a:rPr>
              <a:t>singleTask</a:t>
            </a:r>
            <a:r>
              <a:rPr lang="en-US" sz="2400" b="1" dirty="0">
                <a:solidFill>
                  <a:srgbClr val="000000"/>
                </a:solidFill>
              </a:rPr>
              <a:t>” </a:t>
            </a:r>
            <a:r>
              <a:rPr lang="en-US" sz="2400" dirty="0">
                <a:solidFill>
                  <a:srgbClr val="000000"/>
                </a:solidFill>
              </a:rPr>
              <a: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Here</a:t>
            </a:r>
            <a:r>
              <a:rPr lang="en-US" sz="2400" dirty="0">
                <a:solidFill>
                  <a:srgbClr val="000000"/>
                </a:solidFill>
              </a:rPr>
              <a:t>, the system creates a new task with this new activity at its root</a:t>
            </a:r>
            <a:r>
              <a:rPr lang="en-US" sz="2400" dirty="0" smtClean="0">
                <a:solidFill>
                  <a:srgbClr val="000000"/>
                </a:solidFill>
              </a:rPr>
              <a:t>.</a:t>
            </a:r>
          </a:p>
          <a:p>
            <a:pPr marL="457200" indent="-457200">
              <a:spcBef>
                <a:spcPct val="20000"/>
              </a:spcBef>
              <a:spcAft>
                <a:spcPts val="600"/>
              </a:spcAft>
              <a:buFont typeface="+mj-ea"/>
              <a:buAutoNum type="circleNumDbPlain"/>
            </a:pPr>
            <a:r>
              <a:rPr lang="en-US" sz="2400" dirty="0" smtClean="0">
                <a:solidFill>
                  <a:srgbClr val="000000"/>
                </a:solidFill>
              </a:rPr>
              <a:t> </a:t>
            </a:r>
            <a:r>
              <a:rPr lang="en-US" sz="2400" dirty="0">
                <a:solidFill>
                  <a:srgbClr val="000000"/>
                </a:solidFill>
              </a:rPr>
              <a:t>However, if the activity already exists in another task, then the system routes the intent to that activity’s </a:t>
            </a:r>
            <a:r>
              <a:rPr lang="en-US" sz="2400" i="1" dirty="0" err="1">
                <a:solidFill>
                  <a:srgbClr val="000000"/>
                </a:solidFill>
              </a:rPr>
              <a:t>onNewIntent</a:t>
            </a:r>
            <a:r>
              <a:rPr lang="en-US" sz="2400" i="1" dirty="0">
                <a:solidFill>
                  <a:srgbClr val="000000"/>
                </a:solidFill>
              </a:rPr>
              <a:t>()</a:t>
            </a:r>
            <a:r>
              <a:rPr lang="en-US" sz="2400" dirty="0">
                <a:solidFill>
                  <a:srgbClr val="000000"/>
                </a:solidFill>
              </a:rPr>
              <a:t> method and does not create a new instance of the activity.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u="sng" dirty="0" smtClean="0">
                <a:solidFill>
                  <a:srgbClr val="000000"/>
                </a:solidFill>
              </a:rPr>
              <a:t>Only </a:t>
            </a:r>
            <a:r>
              <a:rPr lang="en-US" sz="2400" u="sng" dirty="0">
                <a:solidFill>
                  <a:srgbClr val="000000"/>
                </a:solidFill>
              </a:rPr>
              <a:t>one instance of the activity can exist at a time</a:t>
            </a:r>
            <a:r>
              <a:rPr lang="en-US" sz="2400" dirty="0">
                <a:solidFill>
                  <a:srgbClr val="000000"/>
                </a:solidFill>
              </a:rPr>
              <a: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If </a:t>
            </a:r>
            <a:r>
              <a:rPr lang="en-US" sz="2400" dirty="0">
                <a:solidFill>
                  <a:srgbClr val="000000"/>
                </a:solidFill>
              </a:rPr>
              <a:t>you press the BACK button and the activity is in another task then that task’s whole back stack is brought forward and put on top of the current task’s back stack</a:t>
            </a:r>
            <a:r>
              <a:rPr lang="en-US" sz="2400" dirty="0" smtClean="0">
                <a:solidFill>
                  <a:srgbClr val="000000"/>
                </a:solidFill>
              </a:rPr>
              <a:t>.</a:t>
            </a:r>
            <a:endParaRPr lang="en-US" sz="2000" b="1" dirty="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launchMode</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79</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8019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1" name="Rounded Rectangle 10"/>
          <p:cNvSpPr/>
          <p:nvPr/>
        </p:nvSpPr>
        <p:spPr>
          <a:xfrm>
            <a:off x="175260" y="685801"/>
            <a:ext cx="8793480" cy="5410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sz="2000" dirty="0">
                <a:solidFill>
                  <a:schemeClr val="bg1"/>
                </a:solidFill>
                <a:latin typeface="Arial" pitchFamily="34" charset="0"/>
                <a:cs typeface="Arial" pitchFamily="34" charset="0"/>
              </a:rPr>
              <a:t>Activities are like the pages in a website. For instance, in a Facebook app, the login screen is one activity, and the news feeds from your friends after signing in would be another one.</a:t>
            </a: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is a app screen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8</a:t>
            </a:fld>
            <a:endParaRPr lang="en-US" sz="1000" dirty="0">
              <a:solidFill>
                <a:prstClr val="white"/>
              </a:solidFill>
              <a:latin typeface="Arial" pitchFamily="34" charset="0"/>
              <a:cs typeface="Arial" pitchFamily="34" charset="0"/>
            </a:endParaRPr>
          </a:p>
        </p:txBody>
      </p:sp>
      <p:pic>
        <p:nvPicPr>
          <p:cNvPr id="5" name="Picture 4" descr="Activity-Component-of-Andro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39240"/>
            <a:ext cx="6400800" cy="3818659"/>
          </a:xfrm>
          <a:prstGeom prst="rect">
            <a:avLst/>
          </a:prstGeom>
        </p:spPr>
      </p:pic>
      <p:sp>
        <p:nvSpPr>
          <p:cNvPr id="15" name="Rectangle 14"/>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4580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b="1" dirty="0" err="1">
                <a:solidFill>
                  <a:srgbClr val="000000"/>
                </a:solidFill>
              </a:rPr>
              <a:t>android:launchMode</a:t>
            </a:r>
            <a:r>
              <a:rPr lang="en-US" sz="2400" b="1" dirty="0">
                <a:solidFill>
                  <a:srgbClr val="000000"/>
                </a:solidFill>
              </a:rPr>
              <a:t>=”</a:t>
            </a:r>
            <a:r>
              <a:rPr lang="en-US" sz="2400" b="1" dirty="0" err="1">
                <a:solidFill>
                  <a:srgbClr val="000000"/>
                </a:solidFill>
              </a:rPr>
              <a:t>singleInstance</a:t>
            </a:r>
            <a:r>
              <a:rPr lang="en-US" sz="2400" b="1" dirty="0">
                <a:solidFill>
                  <a:srgbClr val="000000"/>
                </a:solidFill>
              </a:rPr>
              <a:t>” </a:t>
            </a:r>
            <a:r>
              <a:rPr lang="en-US" sz="2400" dirty="0">
                <a:solidFill>
                  <a:srgbClr val="000000"/>
                </a:solidFill>
              </a:rPr>
              <a: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This </a:t>
            </a:r>
            <a:r>
              <a:rPr lang="en-US" sz="2400" dirty="0">
                <a:solidFill>
                  <a:srgbClr val="000000"/>
                </a:solidFill>
              </a:rPr>
              <a:t>is the same as </a:t>
            </a:r>
            <a:r>
              <a:rPr lang="en-US" sz="2400" u="sng" dirty="0" err="1">
                <a:solidFill>
                  <a:srgbClr val="000000"/>
                </a:solidFill>
              </a:rPr>
              <a:t>singleTask</a:t>
            </a:r>
            <a:r>
              <a:rPr lang="en-US" sz="2400" dirty="0">
                <a:solidFill>
                  <a:srgbClr val="000000"/>
                </a:solidFill>
              </a:rPr>
              <a:t> but </a:t>
            </a:r>
            <a:r>
              <a:rPr lang="en-US" sz="2400" i="1" dirty="0">
                <a:solidFill>
                  <a:srgbClr val="000000"/>
                </a:solidFill>
              </a:rPr>
              <a:t>there can only be one instance of the activity in the task</a:t>
            </a:r>
            <a:r>
              <a:rPr lang="en-US" sz="2400" dirty="0">
                <a:solidFill>
                  <a:srgbClr val="000000"/>
                </a:solidFill>
              </a:rPr>
              <a:t>. No other activities will be created in the task.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Any </a:t>
            </a:r>
            <a:r>
              <a:rPr lang="en-US" sz="2400" dirty="0">
                <a:solidFill>
                  <a:srgbClr val="000000"/>
                </a:solidFill>
              </a:rPr>
              <a:t>activities opened by this activity will be opened in a new task</a:t>
            </a:r>
            <a:r>
              <a:rPr lang="en-US" sz="2400" dirty="0"/>
              <a:t>.</a:t>
            </a:r>
            <a:endParaRPr lang="en-US" sz="2000" b="1" dirty="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launchMode</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80</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6760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dirty="0">
                <a:solidFill>
                  <a:srgbClr val="000000"/>
                </a:solidFill>
              </a:rPr>
              <a:t>In </a:t>
            </a:r>
            <a:r>
              <a:rPr lang="en-US" sz="2400" dirty="0" smtClean="0">
                <a:solidFill>
                  <a:srgbClr val="000000"/>
                </a:solidFill>
              </a:rPr>
              <a:t>the </a:t>
            </a:r>
            <a:r>
              <a:rPr lang="en-US" sz="2400" dirty="0">
                <a:solidFill>
                  <a:srgbClr val="000000"/>
                </a:solidFill>
              </a:rPr>
              <a:t>principal intent flags you can use are:</a:t>
            </a:r>
          </a:p>
          <a:p>
            <a:pPr>
              <a:spcBef>
                <a:spcPct val="20000"/>
              </a:spcBef>
              <a:spcAft>
                <a:spcPts val="600"/>
              </a:spcAft>
            </a:pPr>
            <a:r>
              <a:rPr lang="en-US" sz="2400" dirty="0" smtClean="0">
                <a:solidFill>
                  <a:srgbClr val="000000"/>
                </a:solidFill>
              </a:rPr>
              <a:t>FLAG_ACTIVITY_NEW_TASK</a:t>
            </a:r>
            <a:endParaRPr lang="en-US" sz="2400" dirty="0">
              <a:solidFill>
                <a:srgbClr val="000000"/>
              </a:solidFill>
            </a:endParaRPr>
          </a:p>
          <a:p>
            <a:pPr>
              <a:spcBef>
                <a:spcPct val="20000"/>
              </a:spcBef>
              <a:spcAft>
                <a:spcPts val="600"/>
              </a:spcAft>
            </a:pPr>
            <a:r>
              <a:rPr lang="en-US" sz="2400" dirty="0" smtClean="0">
                <a:solidFill>
                  <a:srgbClr val="000000"/>
                </a:solidFill>
              </a:rPr>
              <a:t>FLAG_ACTIVITY_CLEAR_TOP</a:t>
            </a:r>
            <a:endParaRPr lang="en-US" sz="2400" dirty="0">
              <a:solidFill>
                <a:srgbClr val="000000"/>
              </a:solidFill>
            </a:endParaRPr>
          </a:p>
          <a:p>
            <a:pPr>
              <a:spcBef>
                <a:spcPct val="20000"/>
              </a:spcBef>
              <a:spcAft>
                <a:spcPts val="600"/>
              </a:spcAft>
            </a:pPr>
            <a:r>
              <a:rPr lang="en-US" sz="2400" dirty="0" smtClean="0">
                <a:solidFill>
                  <a:srgbClr val="000000"/>
                </a:solidFill>
              </a:rPr>
              <a:t>FLAG_ACTIVITY_SINGLE_TOP</a:t>
            </a:r>
            <a:endParaRPr lang="en-US" sz="2000" b="1" dirty="0" smtClean="0">
              <a:solidFill>
                <a:srgbClr val="000000"/>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a:solidFill>
                  <a:srgbClr val="000000"/>
                </a:solidFill>
                <a:latin typeface="Arial"/>
                <a:cs typeface="Arial"/>
              </a:rPr>
              <a:t>Managing </a:t>
            </a:r>
            <a:r>
              <a:rPr lang="nl-NL" sz="3600" b="1" dirty="0" err="1" smtClean="0">
                <a:solidFill>
                  <a:srgbClr val="000000"/>
                </a:solidFill>
                <a:latin typeface="Arial"/>
                <a:cs typeface="Arial"/>
              </a:rPr>
              <a:t>Tasks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81</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86237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Flag</a:t>
            </a:r>
            <a:r>
              <a:rPr lang="nl-NL" sz="3600" b="1" dirty="0">
                <a:solidFill>
                  <a:srgbClr val="000000"/>
                </a:solidFill>
                <a:latin typeface="Arial"/>
                <a:cs typeface="Arial"/>
              </a:rPr>
              <a:t> </a:t>
            </a:r>
            <a:r>
              <a:rPr lang="nl-NL" sz="3600" b="1" dirty="0" err="1">
                <a:solidFill>
                  <a:srgbClr val="000000"/>
                </a:solidFill>
                <a:latin typeface="Arial"/>
                <a:cs typeface="Arial"/>
              </a:rPr>
              <a:t>waving</a:t>
            </a:r>
            <a:r>
              <a:rPr lang="nl-NL" sz="3600" b="1" dirty="0">
                <a:solidFill>
                  <a:srgbClr val="000000"/>
                </a:solidFill>
                <a:latin typeface="Arial"/>
                <a:cs typeface="Arial"/>
              </a:rPr>
              <a:t>: The </a:t>
            </a:r>
            <a:r>
              <a:rPr lang="nl-NL" sz="3600" b="1" dirty="0" err="1">
                <a:solidFill>
                  <a:srgbClr val="000000"/>
                </a:solidFill>
                <a:latin typeface="Arial"/>
                <a:cs typeface="Arial"/>
              </a:rPr>
              <a:t>Flags</a:t>
            </a:r>
            <a:endParaRPr lang="nl-NL"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ingleTaskCod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62200"/>
            <a:ext cx="8066357" cy="1171279"/>
          </a:xfrm>
          <a:prstGeom prst="rect">
            <a:avLst/>
          </a:prstGeom>
        </p:spPr>
      </p:pic>
    </p:spTree>
    <p:extLst>
      <p:ext uri="{BB962C8B-B14F-4D97-AF65-F5344CB8AC3E}">
        <p14:creationId xmlns:p14="http://schemas.microsoft.com/office/powerpoint/2010/main" val="127490086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dirty="0">
                <a:solidFill>
                  <a:srgbClr val="000000"/>
                </a:solidFill>
              </a:rPr>
              <a:t>You can use flags to modify the default </a:t>
            </a:r>
            <a:r>
              <a:rPr lang="en-US" sz="2400" dirty="0" err="1">
                <a:solidFill>
                  <a:srgbClr val="000000"/>
                </a:solidFill>
              </a:rPr>
              <a:t>behaviour</a:t>
            </a:r>
            <a:r>
              <a:rPr lang="en-US" sz="2400" dirty="0">
                <a:solidFill>
                  <a:srgbClr val="000000"/>
                </a:solidFill>
              </a:rPr>
              <a:t> of how an activity will be associated with a task when using </a:t>
            </a:r>
            <a:r>
              <a:rPr lang="en-US" sz="2400" dirty="0" err="1">
                <a:solidFill>
                  <a:srgbClr val="000000"/>
                </a:solidFill>
              </a:rPr>
              <a:t>startActivity</a:t>
            </a:r>
            <a:r>
              <a:rPr lang="en-US" sz="2400" dirty="0">
                <a:solidFill>
                  <a:srgbClr val="000000"/>
                </a:solidFill>
              </a:rPr>
              <a:t>() to start the </a:t>
            </a:r>
            <a:r>
              <a:rPr lang="en-US" sz="2400" dirty="0" smtClean="0">
                <a:solidFill>
                  <a:srgbClr val="000000"/>
                </a:solidFill>
              </a:rPr>
              <a:t>activity:</a:t>
            </a:r>
          </a:p>
          <a:p>
            <a:pPr marL="342900" indent="-342900">
              <a:spcBef>
                <a:spcPct val="20000"/>
              </a:spcBef>
              <a:spcAft>
                <a:spcPts val="600"/>
              </a:spcAft>
              <a:buFont typeface="Wingdings" charset="2"/>
              <a:buChar char="ü"/>
            </a:pPr>
            <a:r>
              <a:rPr lang="en-US" sz="2400" b="1" dirty="0" smtClean="0">
                <a:solidFill>
                  <a:srgbClr val="000000"/>
                </a:solidFill>
              </a:rPr>
              <a:t>FLAG_ACTIVITY_NEW_TASK</a:t>
            </a:r>
            <a:r>
              <a:rPr lang="en-US" sz="2400" dirty="0" smtClean="0">
                <a:solidFill>
                  <a:srgbClr val="000000"/>
                </a:solidFill>
              </a:rPr>
              <a:t> </a:t>
            </a:r>
            <a:r>
              <a:rPr lang="en-US" sz="2400" dirty="0">
                <a:solidFill>
                  <a:srgbClr val="000000"/>
                </a:solidFill>
              </a:rPr>
              <a: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This </a:t>
            </a:r>
            <a:r>
              <a:rPr lang="en-US" sz="2400" dirty="0">
                <a:solidFill>
                  <a:srgbClr val="000000"/>
                </a:solidFill>
              </a:rPr>
              <a:t>starts the activity in a new task.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If </a:t>
            </a:r>
            <a:r>
              <a:rPr lang="en-US" sz="2400" dirty="0">
                <a:solidFill>
                  <a:srgbClr val="000000"/>
                </a:solidFill>
              </a:rPr>
              <a:t>it’s already running in a task, then that task is brought to the foreground and the activity’s </a:t>
            </a:r>
            <a:r>
              <a:rPr lang="en-US" sz="2400" i="1" dirty="0" err="1">
                <a:solidFill>
                  <a:srgbClr val="000000"/>
                </a:solidFill>
              </a:rPr>
              <a:t>onNewIntent</a:t>
            </a:r>
            <a:r>
              <a:rPr lang="en-US" sz="2400" i="1" dirty="0">
                <a:solidFill>
                  <a:srgbClr val="000000"/>
                </a:solidFill>
              </a:rPr>
              <a:t>()</a:t>
            </a:r>
            <a:r>
              <a:rPr lang="en-US" sz="2400" dirty="0">
                <a:solidFill>
                  <a:srgbClr val="000000"/>
                </a:solidFill>
              </a:rPr>
              <a:t> method receives the intent (this is the same as using </a:t>
            </a:r>
            <a:r>
              <a:rPr lang="en-US" sz="2400" u="sng" dirty="0" err="1">
                <a:solidFill>
                  <a:srgbClr val="000000"/>
                </a:solidFill>
              </a:rPr>
              <a:t>singleTask</a:t>
            </a:r>
            <a:r>
              <a:rPr lang="en-US" sz="2400" dirty="0">
                <a:solidFill>
                  <a:srgbClr val="000000"/>
                </a:solidFill>
              </a:rPr>
              <a:t> in the manifest)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Flag</a:t>
            </a:r>
            <a:r>
              <a:rPr lang="nl-NL" sz="3600" b="1" dirty="0">
                <a:solidFill>
                  <a:srgbClr val="000000"/>
                </a:solidFill>
                <a:latin typeface="Arial"/>
                <a:cs typeface="Arial"/>
              </a:rPr>
              <a:t> </a:t>
            </a:r>
            <a:r>
              <a:rPr lang="nl-NL" sz="3600" b="1" dirty="0" err="1">
                <a:solidFill>
                  <a:srgbClr val="000000"/>
                </a:solidFill>
                <a:latin typeface="Arial"/>
                <a:cs typeface="Arial"/>
              </a:rPr>
              <a:t>waving</a:t>
            </a:r>
            <a:r>
              <a:rPr lang="nl-NL" sz="3600" b="1" dirty="0">
                <a:solidFill>
                  <a:srgbClr val="000000"/>
                </a:solidFill>
                <a:latin typeface="Arial"/>
                <a:cs typeface="Arial"/>
              </a:rPr>
              <a:t>: The </a:t>
            </a:r>
            <a:r>
              <a:rPr lang="nl-NL" sz="3600" b="1" dirty="0" err="1">
                <a:solidFill>
                  <a:srgbClr val="000000"/>
                </a:solidFill>
                <a:latin typeface="Arial"/>
                <a:cs typeface="Arial"/>
              </a:rPr>
              <a:t>Flags</a:t>
            </a:r>
            <a:endParaRPr lang="nl-NL"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83</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5019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dirty="0">
                <a:solidFill>
                  <a:srgbClr val="000000"/>
                </a:solidFill>
              </a:rPr>
              <a:t>FLAG_ACTIVITY_SINGLE_TOP –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In </a:t>
            </a:r>
            <a:r>
              <a:rPr lang="en-US" sz="2400" dirty="0">
                <a:solidFill>
                  <a:srgbClr val="000000"/>
                </a:solidFill>
              </a:rPr>
              <a:t>this case, if the activity is currently at the top of the stack, then its </a:t>
            </a:r>
            <a:r>
              <a:rPr lang="en-US" sz="2400" dirty="0" err="1">
                <a:solidFill>
                  <a:srgbClr val="000000"/>
                </a:solidFill>
              </a:rPr>
              <a:t>onNewIntent</a:t>
            </a:r>
            <a:r>
              <a:rPr lang="en-US" sz="2400" dirty="0">
                <a:solidFill>
                  <a:srgbClr val="000000"/>
                </a:solidFill>
              </a:rPr>
              <a:t>() method receives the intent</a:t>
            </a:r>
            <a:r>
              <a:rPr lang="en-US" sz="2400" dirty="0" smtClean="0">
                <a:solidFill>
                  <a:srgbClr val="000000"/>
                </a:solidFill>
              </a:rPr>
              <a:t>.</a:t>
            </a:r>
          </a:p>
          <a:p>
            <a:pPr marL="457200" indent="-457200">
              <a:spcBef>
                <a:spcPct val="20000"/>
              </a:spcBef>
              <a:spcAft>
                <a:spcPts val="600"/>
              </a:spcAft>
              <a:buFont typeface="+mj-ea"/>
              <a:buAutoNum type="circleNumDbPlain"/>
            </a:pPr>
            <a:r>
              <a:rPr lang="en-US" sz="2400" dirty="0" smtClean="0">
                <a:solidFill>
                  <a:srgbClr val="000000"/>
                </a:solidFill>
              </a:rPr>
              <a:t> </a:t>
            </a:r>
            <a:r>
              <a:rPr lang="en-US" sz="2400" dirty="0">
                <a:solidFill>
                  <a:srgbClr val="000000"/>
                </a:solidFill>
              </a:rPr>
              <a:t>A new activity is not created (this is the same as using </a:t>
            </a:r>
            <a:r>
              <a:rPr lang="en-US" sz="2400" dirty="0" err="1">
                <a:solidFill>
                  <a:srgbClr val="000000"/>
                </a:solidFill>
              </a:rPr>
              <a:t>singleTop</a:t>
            </a:r>
            <a:r>
              <a:rPr lang="en-US" sz="2400" dirty="0">
                <a:solidFill>
                  <a:srgbClr val="000000"/>
                </a:solidFill>
              </a:rPr>
              <a:t> in the manifest).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Flag</a:t>
            </a:r>
            <a:r>
              <a:rPr lang="nl-NL" sz="3600" b="1" dirty="0">
                <a:solidFill>
                  <a:srgbClr val="000000"/>
                </a:solidFill>
                <a:latin typeface="Arial"/>
                <a:cs typeface="Arial"/>
              </a:rPr>
              <a:t> </a:t>
            </a:r>
            <a:r>
              <a:rPr lang="nl-NL" sz="3600" b="1" dirty="0" err="1">
                <a:solidFill>
                  <a:srgbClr val="000000"/>
                </a:solidFill>
                <a:latin typeface="Arial"/>
                <a:cs typeface="Arial"/>
              </a:rPr>
              <a:t>waving</a:t>
            </a:r>
            <a:r>
              <a:rPr lang="nl-NL" sz="3600" b="1" dirty="0">
                <a:solidFill>
                  <a:srgbClr val="000000"/>
                </a:solidFill>
                <a:latin typeface="Arial"/>
                <a:cs typeface="Arial"/>
              </a:rPr>
              <a:t>: The </a:t>
            </a:r>
            <a:r>
              <a:rPr lang="nl-NL" sz="3600" b="1" dirty="0" err="1">
                <a:solidFill>
                  <a:srgbClr val="000000"/>
                </a:solidFill>
                <a:latin typeface="Arial"/>
                <a:cs typeface="Arial"/>
              </a:rPr>
              <a:t>Flags</a:t>
            </a:r>
            <a:endParaRPr lang="nl-NL"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84</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83715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spcAft>
                <a:spcPts val="600"/>
              </a:spcAft>
            </a:pPr>
            <a:r>
              <a:rPr lang="en-US" sz="2400" dirty="0">
                <a:solidFill>
                  <a:srgbClr val="000000"/>
                </a:solidFill>
              </a:rPr>
              <a:t>FLAG_ACTIVITY_CLEAR_TOP –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Here</a:t>
            </a:r>
            <a:r>
              <a:rPr lang="en-US" sz="2400" dirty="0">
                <a:solidFill>
                  <a:srgbClr val="000000"/>
                </a:solidFill>
              </a:rPr>
              <a:t>, if the activity is already running in the current task, then this activity is brought to the top of the stack (all others above it are destroyed) and its </a:t>
            </a:r>
            <a:r>
              <a:rPr lang="en-US" sz="2400" dirty="0" err="1">
                <a:solidFill>
                  <a:srgbClr val="000000"/>
                </a:solidFill>
              </a:rPr>
              <a:t>onNewIntent</a:t>
            </a:r>
            <a:r>
              <a:rPr lang="en-US" sz="2400" dirty="0">
                <a:solidFill>
                  <a:srgbClr val="000000"/>
                </a:solidFill>
              </a:rPr>
              <a:t>() method will receive the intent. </a:t>
            </a:r>
            <a:endParaRPr lang="en-US" sz="2400" dirty="0" smtClean="0">
              <a:solidFill>
                <a:srgbClr val="000000"/>
              </a:solidFill>
            </a:endParaRPr>
          </a:p>
          <a:p>
            <a:pPr marL="457200" indent="-457200">
              <a:spcBef>
                <a:spcPct val="20000"/>
              </a:spcBef>
              <a:spcAft>
                <a:spcPts val="600"/>
              </a:spcAft>
              <a:buFont typeface="+mj-ea"/>
              <a:buAutoNum type="circleNumDbPlain"/>
            </a:pPr>
            <a:r>
              <a:rPr lang="en-US" sz="2400" dirty="0" smtClean="0">
                <a:solidFill>
                  <a:srgbClr val="000000"/>
                </a:solidFill>
              </a:rPr>
              <a:t>There </a:t>
            </a:r>
            <a:r>
              <a:rPr lang="en-US" sz="2400" dirty="0">
                <a:solidFill>
                  <a:srgbClr val="000000"/>
                </a:solidFill>
              </a:rPr>
              <a:t>is no </a:t>
            </a:r>
            <a:r>
              <a:rPr lang="en-US" sz="2400" dirty="0" err="1">
                <a:solidFill>
                  <a:srgbClr val="000000"/>
                </a:solidFill>
              </a:rPr>
              <a:t>launchMode</a:t>
            </a:r>
            <a:r>
              <a:rPr lang="en-US" sz="2400" dirty="0">
                <a:solidFill>
                  <a:srgbClr val="000000"/>
                </a:solidFill>
              </a:rPr>
              <a:t> equivalent for this flag.</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err="1">
                <a:solidFill>
                  <a:srgbClr val="000000"/>
                </a:solidFill>
                <a:latin typeface="Arial"/>
                <a:cs typeface="Arial"/>
              </a:rPr>
              <a:t>Flag</a:t>
            </a:r>
            <a:r>
              <a:rPr lang="nl-NL" sz="3600" b="1" dirty="0">
                <a:solidFill>
                  <a:srgbClr val="000000"/>
                </a:solidFill>
                <a:latin typeface="Arial"/>
                <a:cs typeface="Arial"/>
              </a:rPr>
              <a:t> </a:t>
            </a:r>
            <a:r>
              <a:rPr lang="nl-NL" sz="3600" b="1" dirty="0" err="1">
                <a:solidFill>
                  <a:srgbClr val="000000"/>
                </a:solidFill>
                <a:latin typeface="Arial"/>
                <a:cs typeface="Arial"/>
              </a:rPr>
              <a:t>waving</a:t>
            </a:r>
            <a:r>
              <a:rPr lang="nl-NL" sz="3600" b="1" dirty="0">
                <a:solidFill>
                  <a:srgbClr val="000000"/>
                </a:solidFill>
                <a:latin typeface="Arial"/>
                <a:cs typeface="Arial"/>
              </a:rPr>
              <a:t>: The </a:t>
            </a:r>
            <a:r>
              <a:rPr lang="nl-NL" sz="3600" b="1" dirty="0" err="1">
                <a:solidFill>
                  <a:srgbClr val="000000"/>
                </a:solidFill>
                <a:latin typeface="Arial"/>
                <a:cs typeface="Arial"/>
              </a:rPr>
              <a:t>Flags</a:t>
            </a:r>
            <a:endParaRPr lang="nl-NL"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85</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71896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3600" b="1" dirty="0" smtClean="0">
                <a:solidFill>
                  <a:srgbClr val="000000"/>
                </a:solidFill>
                <a:latin typeface="Arial"/>
                <a:cs typeface="Arial"/>
              </a:rPr>
              <a:t>Topic #2</a:t>
            </a:r>
            <a:endParaRPr lang="en-US" sz="3600" b="1" dirty="0">
              <a:solidFill>
                <a:srgbClr val="000000"/>
              </a:solidFill>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86</a:t>
            </a:fld>
            <a:endParaRPr lang="en-US" sz="1000" dirty="0">
              <a:latin typeface="Arial" pitchFamily="34" charset="0"/>
              <a:cs typeface="Arial" pitchFamily="34" charset="0"/>
            </a:endParaRPr>
          </a:p>
        </p:txBody>
      </p:sp>
      <p:pic>
        <p:nvPicPr>
          <p:cNvPr id="15" name="Picture 5" descr="androids.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1054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txBox="1">
            <a:spLocks/>
          </p:cNvSpPr>
          <p:nvPr/>
        </p:nvSpPr>
        <p:spPr>
          <a:xfrm>
            <a:off x="685800" y="2209800"/>
            <a:ext cx="7772400" cy="990600"/>
          </a:xfrm>
          <a:prstGeom prst="rect">
            <a:avLst/>
          </a:prstGeom>
        </p:spPr>
        <p:txBody>
          <a:bodyPr anchor="ctr">
            <a:normAutofit/>
          </a:bodyPr>
          <a:lstStyle/>
          <a:p>
            <a:pPr algn="ctr" fontAlgn="auto">
              <a:spcAft>
                <a:spcPts val="0"/>
              </a:spcAft>
              <a:defRPr/>
            </a:pPr>
            <a:r>
              <a:rPr lang="en-US" sz="3600" b="1" dirty="0" smtClean="0">
                <a:solidFill>
                  <a:schemeClr val="accent1">
                    <a:lumMod val="75000"/>
                  </a:schemeClr>
                </a:solidFill>
                <a:latin typeface="+mj-lt"/>
                <a:ea typeface="+mj-ea"/>
                <a:cs typeface="+mj-cs"/>
              </a:rPr>
              <a:t>Creating Multiple Screens</a:t>
            </a:r>
            <a:endParaRPr lang="en-US" sz="3600" b="1" dirty="0">
              <a:solidFill>
                <a:schemeClr val="accent1">
                  <a:lumMod val="75000"/>
                </a:schemeClr>
              </a:solidFill>
              <a:latin typeface="+mj-lt"/>
              <a:ea typeface="+mj-ea"/>
              <a:cs typeface="+mj-cs"/>
            </a:endParaRPr>
          </a:p>
        </p:txBody>
      </p:sp>
      <p:sp>
        <p:nvSpPr>
          <p:cNvPr id="14" name="Rectangle 13"/>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6341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spcAft>
                <a:spcPts val="600"/>
              </a:spcAft>
              <a:buBlip>
                <a:blip r:embed="rId4"/>
              </a:buBlip>
            </a:pPr>
            <a:r>
              <a:rPr lang="en-US" sz="2400" b="1" dirty="0">
                <a:solidFill>
                  <a:srgbClr val="000000"/>
                </a:solidFill>
              </a:rPr>
              <a:t>Creating an </a:t>
            </a:r>
            <a:r>
              <a:rPr lang="en-US" sz="2400" b="1" dirty="0" smtClean="0">
                <a:solidFill>
                  <a:srgbClr val="000000"/>
                </a:solidFill>
              </a:rPr>
              <a:t>Activity</a:t>
            </a:r>
          </a:p>
          <a:p>
            <a:pPr marL="342900" indent="-342900">
              <a:spcBef>
                <a:spcPct val="20000"/>
              </a:spcBef>
              <a:spcAft>
                <a:spcPts val="600"/>
              </a:spcAft>
              <a:buBlip>
                <a:blip r:embed="rId4"/>
              </a:buBlip>
            </a:pPr>
            <a:r>
              <a:rPr lang="en-US" sz="2400" b="1" dirty="0">
                <a:solidFill>
                  <a:srgbClr val="000000"/>
                </a:solidFill>
              </a:rPr>
              <a:t>Implementing a user </a:t>
            </a:r>
            <a:r>
              <a:rPr lang="en-US" sz="2400" b="1" dirty="0" smtClean="0">
                <a:solidFill>
                  <a:srgbClr val="000000"/>
                </a:solidFill>
              </a:rPr>
              <a:t>interface</a:t>
            </a:r>
          </a:p>
          <a:p>
            <a:pPr marL="342900" indent="-342900">
              <a:spcBef>
                <a:spcPct val="20000"/>
              </a:spcBef>
              <a:spcAft>
                <a:spcPts val="600"/>
              </a:spcAft>
              <a:buBlip>
                <a:blip r:embed="rId4"/>
              </a:buBlip>
            </a:pPr>
            <a:r>
              <a:rPr lang="en-US" sz="2400" b="1" dirty="0">
                <a:solidFill>
                  <a:srgbClr val="000000"/>
                </a:solidFill>
              </a:rPr>
              <a:t>Declaring the activity in the </a:t>
            </a:r>
            <a:r>
              <a:rPr lang="en-US" sz="2400" b="1" dirty="0" smtClean="0">
                <a:solidFill>
                  <a:srgbClr val="000000"/>
                </a:solidFill>
              </a:rPr>
              <a:t>manifest</a:t>
            </a:r>
          </a:p>
          <a:p>
            <a:pPr marL="342900" lvl="0" indent="-342900">
              <a:spcBef>
                <a:spcPct val="20000"/>
              </a:spcBef>
              <a:spcAft>
                <a:spcPts val="600"/>
              </a:spcAft>
              <a:buBlip>
                <a:blip r:embed="rId4"/>
              </a:buBlip>
            </a:pPr>
            <a:r>
              <a:rPr lang="en-US" sz="2400" b="1" dirty="0">
                <a:solidFill>
                  <a:srgbClr val="000000"/>
                </a:solidFill>
              </a:rPr>
              <a:t>Starting an Activity</a:t>
            </a:r>
            <a:endParaRPr lang="en-US" sz="2400" b="1" kern="0" dirty="0">
              <a:solidFill>
                <a:srgbClr val="000000"/>
              </a:solidFill>
            </a:endParaRPr>
          </a:p>
          <a:p>
            <a:pPr marL="342900" lvl="0" indent="-342900">
              <a:spcBef>
                <a:spcPct val="20000"/>
              </a:spcBef>
              <a:spcAft>
                <a:spcPts val="600"/>
              </a:spcAft>
              <a:buBlip>
                <a:blip r:embed="rId4"/>
              </a:buBlip>
            </a:pPr>
            <a:r>
              <a:rPr lang="en-US" sz="2400" b="1" dirty="0" smtClean="0">
                <a:solidFill>
                  <a:srgbClr val="000000"/>
                </a:solidFill>
              </a:rPr>
              <a:t>Shutting down </a:t>
            </a:r>
            <a:r>
              <a:rPr lang="en-US" sz="2400" b="1" dirty="0">
                <a:solidFill>
                  <a:srgbClr val="000000"/>
                </a:solidFill>
              </a:rPr>
              <a:t>an Activity</a:t>
            </a:r>
            <a:endParaRPr lang="en-US" sz="2400" b="1" kern="0" dirty="0">
              <a:solidFill>
                <a:srgbClr val="000000"/>
              </a:solidFill>
            </a:endParaRPr>
          </a:p>
          <a:p>
            <a:pPr marL="342900" indent="-342900">
              <a:spcBef>
                <a:spcPct val="20000"/>
              </a:spcBef>
              <a:spcAft>
                <a:spcPts val="600"/>
              </a:spcAft>
              <a:buBlip>
                <a:blip r:embed="rId4"/>
              </a:buBlip>
            </a:pPr>
            <a:endParaRPr lang="en-US" sz="2000" b="1" dirty="0" smtClean="0"/>
          </a:p>
          <a:p>
            <a:pPr marL="342900" indent="-342900">
              <a:spcBef>
                <a:spcPct val="20000"/>
              </a:spcBef>
              <a:spcAft>
                <a:spcPts val="600"/>
              </a:spcAft>
              <a:buBlip>
                <a:blip r:embed="rId4"/>
              </a:buBlip>
            </a:pPr>
            <a:endParaRPr lang="en-US" sz="2000" b="1" dirty="0" smtClean="0">
              <a:solidFill>
                <a:prstClr val="black"/>
              </a:solidFill>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TOPICS </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758169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nl-NL" sz="3600" b="1" dirty="0" smtClean="0">
                <a:solidFill>
                  <a:srgbClr val="000000"/>
                </a:solidFill>
                <a:latin typeface="Arial"/>
                <a:cs typeface="Arial"/>
              </a:rPr>
              <a:t>Steps </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88</a:t>
            </a:fld>
            <a:endParaRPr lang="en-US" sz="1000" dirty="0">
              <a:latin typeface="Arial" pitchFamily="34" charset="0"/>
              <a:cs typeface="Arial" pitchFamily="34" charset="0"/>
            </a:endParaRPr>
          </a:p>
        </p:txBody>
      </p:sp>
      <p:sp>
        <p:nvSpPr>
          <p:cNvPr id="5" name="Rounded Rectangle 4"/>
          <p:cNvSpPr/>
          <p:nvPr/>
        </p:nvSpPr>
        <p:spPr>
          <a:xfrm>
            <a:off x="457200" y="1600200"/>
            <a:ext cx="8305800" cy="685800"/>
          </a:xfrm>
          <a:prstGeom prst="round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t>1#Create a new Java class that extends Activity Class</a:t>
            </a:r>
            <a:endParaRPr lang="en-US" sz="2400" dirty="0"/>
          </a:p>
        </p:txBody>
      </p:sp>
      <p:sp>
        <p:nvSpPr>
          <p:cNvPr id="14" name="Rounded Rectangle 13"/>
          <p:cNvSpPr/>
          <p:nvPr/>
        </p:nvSpPr>
        <p:spPr>
          <a:xfrm>
            <a:off x="457200" y="2590800"/>
            <a:ext cx="8305800" cy="685800"/>
          </a:xfrm>
          <a:prstGeom prst="round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t>2#Overide the Lifecycle Methods</a:t>
            </a:r>
            <a:endParaRPr lang="en-US" sz="2400" dirty="0"/>
          </a:p>
        </p:txBody>
      </p:sp>
      <p:sp>
        <p:nvSpPr>
          <p:cNvPr id="15" name="Rounded Rectangle 14"/>
          <p:cNvSpPr/>
          <p:nvPr/>
        </p:nvSpPr>
        <p:spPr>
          <a:xfrm>
            <a:off x="457200" y="3657600"/>
            <a:ext cx="8305800" cy="68580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t>3#Associate the XML design file to it</a:t>
            </a:r>
            <a:endParaRPr lang="en-US" sz="2400" dirty="0"/>
          </a:p>
        </p:txBody>
      </p:sp>
      <p:sp>
        <p:nvSpPr>
          <p:cNvPr id="16" name="Rounded Rectangle 15"/>
          <p:cNvSpPr/>
          <p:nvPr/>
        </p:nvSpPr>
        <p:spPr>
          <a:xfrm>
            <a:off x="457200" y="4648200"/>
            <a:ext cx="8305800" cy="685800"/>
          </a:xfrm>
          <a:prstGeom prst="roundRect">
            <a:avLst/>
          </a:prstGeom>
          <a:solidFill>
            <a:schemeClr val="tx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t>4#Register the Activity in the Manifest</a:t>
            </a:r>
            <a:endParaRPr lang="en-US" sz="2400" dirty="0"/>
          </a:p>
        </p:txBody>
      </p:sp>
      <p:sp>
        <p:nvSpPr>
          <p:cNvPr id="17" name="Rectangle 16"/>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8415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89</a:t>
            </a:fld>
            <a:endParaRPr lang="en-US" sz="1000" dirty="0">
              <a:latin typeface="Arial" pitchFamily="34" charset="0"/>
              <a:cs typeface="Arial" pitchFamily="34" charset="0"/>
            </a:endParaRPr>
          </a:p>
        </p:txBody>
      </p:sp>
      <p:pic>
        <p:nvPicPr>
          <p:cNvPr id="6" name="Picture 5" descr="Screen Shot 2014-03-26 at 11.03.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46274"/>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566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solidFill>
                  <a:prstClr val="white"/>
                </a:solidFill>
              </a:rPr>
              <a:t> </a:t>
            </a:r>
            <a:r>
              <a:rPr lang="en-AU" sz="1000" dirty="0" smtClean="0">
                <a:solidFill>
                  <a:prstClr val="white"/>
                </a:solidFill>
                <a:latin typeface="Arial" pitchFamily="34" charset="0"/>
                <a:cs typeface="Arial" pitchFamily="34" charset="0"/>
              </a:rPr>
              <a:t>© 2014 Unbounded Solutions</a:t>
            </a:r>
            <a:endParaRPr lang="en-AU" sz="1000" dirty="0">
              <a:solidFill>
                <a:prstClr val="white"/>
              </a:solidFill>
              <a:latin typeface="Arial" pitchFamily="34" charset="0"/>
              <a:cs typeface="Arial" pitchFamily="34" charset="0"/>
            </a:endParaRPr>
          </a:p>
        </p:txBody>
      </p:sp>
      <p:sp>
        <p:nvSpPr>
          <p:cNvPr id="13" name="Rounded Rectangle 12"/>
          <p:cNvSpPr/>
          <p:nvPr/>
        </p:nvSpPr>
        <p:spPr>
          <a:xfrm>
            <a:off x="152400" y="20617"/>
            <a:ext cx="8610599" cy="5334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algn="ctr">
              <a:defRPr/>
            </a:pPr>
            <a:r>
              <a:rPr lang="en-US" sz="2800" b="1" dirty="0" smtClean="0">
                <a:solidFill>
                  <a:prstClr val="black"/>
                </a:solidFill>
                <a:latin typeface="Arial" pitchFamily="34" charset="0"/>
                <a:cs typeface="Arial" pitchFamily="34" charset="0"/>
              </a:rPr>
              <a:t>Activity is a app screen</a:t>
            </a:r>
            <a:endParaRPr lang="en-US" sz="2800" b="1" dirty="0">
              <a:solidFill>
                <a:prstClr val="black"/>
              </a:solidFill>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solidFill>
                  <a:prstClr val="white"/>
                </a:solidFill>
                <a:latin typeface="Arial" pitchFamily="34" charset="0"/>
                <a:cs typeface="Arial" pitchFamily="34" charset="0"/>
              </a:rPr>
              <a:pPr algn="r"/>
              <a:t>9</a:t>
            </a:fld>
            <a:endParaRPr lang="en-US" sz="1000" dirty="0">
              <a:solidFill>
                <a:prstClr val="white"/>
              </a:solidFill>
              <a:latin typeface="Arial" pitchFamily="34" charset="0"/>
              <a:cs typeface="Arial" pitchFamily="34" charset="0"/>
            </a:endParaRPr>
          </a:p>
        </p:txBody>
      </p:sp>
      <p:pic>
        <p:nvPicPr>
          <p:cNvPr id="6" name="Picture 5" descr="ac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838200"/>
            <a:ext cx="2514600" cy="3712029"/>
          </a:xfrm>
          <a:prstGeom prst="rect">
            <a:avLst/>
          </a:prstGeom>
        </p:spPr>
      </p:pic>
      <p:pic>
        <p:nvPicPr>
          <p:cNvPr id="7" name="Picture 6" descr="act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2590800"/>
            <a:ext cx="2362200" cy="3351028"/>
          </a:xfrm>
          <a:prstGeom prst="rect">
            <a:avLst/>
          </a:prstGeom>
        </p:spPr>
      </p:pic>
      <p:pic>
        <p:nvPicPr>
          <p:cNvPr id="14" name="Picture 13" descr="main_ac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838200"/>
            <a:ext cx="2438400" cy="3657600"/>
          </a:xfrm>
          <a:prstGeom prst="rect">
            <a:avLst/>
          </a:prstGeom>
        </p:spPr>
      </p:pic>
      <p:sp>
        <p:nvSpPr>
          <p:cNvPr id="15" name="Hexagon 14"/>
          <p:cNvSpPr/>
          <p:nvPr/>
        </p:nvSpPr>
        <p:spPr>
          <a:xfrm>
            <a:off x="3810000" y="914400"/>
            <a:ext cx="1676400" cy="1295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Main or Launcher Activity</a:t>
            </a:r>
            <a:endParaRPr lang="en-US" dirty="0"/>
          </a:p>
        </p:txBody>
      </p:sp>
      <p:sp>
        <p:nvSpPr>
          <p:cNvPr id="16" name="Right Arrow 15"/>
          <p:cNvSpPr/>
          <p:nvPr/>
        </p:nvSpPr>
        <p:spPr>
          <a:xfrm>
            <a:off x="5410200" y="1524000"/>
            <a:ext cx="762000" cy="152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3048000" y="1524000"/>
            <a:ext cx="914400" cy="1524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4572000" y="2133600"/>
            <a:ext cx="228600" cy="4572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6527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90</a:t>
            </a:fld>
            <a:endParaRPr lang="en-US" sz="1000" dirty="0">
              <a:latin typeface="Arial" pitchFamily="34" charset="0"/>
              <a:cs typeface="Arial" pitchFamily="34" charset="0"/>
            </a:endParaRPr>
          </a:p>
        </p:txBody>
      </p:sp>
      <p:pic>
        <p:nvPicPr>
          <p:cNvPr id="6" name="Picture 5" descr="Screen Shot 2014-03-26 at 11.04.5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3" y="152400"/>
            <a:ext cx="9144000" cy="5953237"/>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5663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smtClean="0">
                <a:latin typeface="Arial" pitchFamily="34" charset="0"/>
                <a:cs typeface="Arial" pitchFamily="34" charset="0"/>
              </a:rPr>
              <a:t>© 2014 Unbounded </a:t>
            </a:r>
            <a:r>
              <a:rPr lang="en-AU" sz="1000" dirty="0" smtClean="0">
                <a:latin typeface="Arial" pitchFamily="34" charset="0"/>
                <a:cs typeface="Arial" pitchFamily="34" charset="0"/>
              </a:rPr>
              <a:t>Solutions</a:t>
            </a:r>
            <a:endParaRPr lang="en-AU" sz="1000" dirty="0">
              <a:latin typeface="Arial" pitchFamily="34" charset="0"/>
              <a:cs typeface="Arial" pitchFamily="34" charset="0"/>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91</a:t>
            </a:fld>
            <a:endParaRPr lang="en-US" sz="1000" dirty="0">
              <a:latin typeface="Arial" pitchFamily="34" charset="0"/>
              <a:cs typeface="Arial" pitchFamily="34" charset="0"/>
            </a:endParaRPr>
          </a:p>
        </p:txBody>
      </p:sp>
      <p:pic>
        <p:nvPicPr>
          <p:cNvPr id="5" name="Picture 4" descr="Screen Shot 2014-03-26 at 11.05.3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
            <a:ext cx="9144000" cy="5967663"/>
          </a:xfrm>
          <a:prstGeom prst="rect">
            <a:avLst/>
          </a:prstGeom>
        </p:spPr>
      </p:pic>
      <p:sp>
        <p:nvSpPr>
          <p:cNvPr id="11" name="Rectangle 10"/>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8277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lvl="0" indent="-342900">
              <a:spcBef>
                <a:spcPct val="20000"/>
              </a:spcBef>
              <a:buBlip>
                <a:blip r:embed="rId4"/>
              </a:buBlip>
            </a:pPr>
            <a:r>
              <a:rPr lang="en-US" sz="2400" dirty="0" smtClean="0">
                <a:solidFill>
                  <a:srgbClr val="000000"/>
                </a:solidFill>
              </a:rPr>
              <a:t>To </a:t>
            </a:r>
            <a:r>
              <a:rPr lang="en-US" sz="2400" dirty="0">
                <a:solidFill>
                  <a:srgbClr val="000000"/>
                </a:solidFill>
              </a:rPr>
              <a:t>create an activity, you must create a subclass of Activity (or an existing subclass of it). </a:t>
            </a:r>
            <a:endParaRPr lang="en-US" sz="2400" dirty="0" smtClean="0">
              <a:solidFill>
                <a:srgbClr val="000000"/>
              </a:solidFill>
            </a:endParaRPr>
          </a:p>
          <a:p>
            <a:pPr marL="342900" lvl="0" indent="-342900">
              <a:spcBef>
                <a:spcPct val="20000"/>
              </a:spcBef>
              <a:buBlip>
                <a:blip r:embed="rId4"/>
              </a:buBlip>
            </a:pPr>
            <a:r>
              <a:rPr lang="en-US" sz="2400" dirty="0" smtClean="0">
                <a:solidFill>
                  <a:srgbClr val="000000"/>
                </a:solidFill>
              </a:rPr>
              <a:t>In </a:t>
            </a:r>
            <a:r>
              <a:rPr lang="en-US" sz="2400" dirty="0">
                <a:solidFill>
                  <a:srgbClr val="000000"/>
                </a:solidFill>
              </a:rPr>
              <a:t>your subclass, you need to implement callback methods that the system calls when the activity transitions between various states of its lifecycle, such as when the activity is being </a:t>
            </a:r>
            <a:endParaRPr lang="en-US" sz="2400" dirty="0" smtClean="0">
              <a:solidFill>
                <a:srgbClr val="000000"/>
              </a:solidFill>
            </a:endParaRPr>
          </a:p>
          <a:p>
            <a:pPr marL="457200" lvl="0" indent="-457200">
              <a:spcBef>
                <a:spcPct val="20000"/>
              </a:spcBef>
              <a:buFont typeface="+mj-ea"/>
              <a:buAutoNum type="circleNumDbPlain"/>
            </a:pPr>
            <a:r>
              <a:rPr lang="en-US" sz="2400" dirty="0" smtClean="0">
                <a:solidFill>
                  <a:srgbClr val="000000"/>
                </a:solidFill>
              </a:rPr>
              <a:t>created,</a:t>
            </a:r>
          </a:p>
          <a:p>
            <a:pPr marL="457200" lvl="0" indent="-457200">
              <a:spcBef>
                <a:spcPct val="20000"/>
              </a:spcBef>
              <a:buFont typeface="+mj-ea"/>
              <a:buAutoNum type="circleNumDbPlain"/>
            </a:pPr>
            <a:r>
              <a:rPr lang="en-US" sz="2400" dirty="0" smtClean="0">
                <a:solidFill>
                  <a:srgbClr val="000000"/>
                </a:solidFill>
              </a:rPr>
              <a:t> </a:t>
            </a:r>
            <a:r>
              <a:rPr lang="en-US" sz="2400" dirty="0">
                <a:solidFill>
                  <a:srgbClr val="000000"/>
                </a:solidFill>
              </a:rPr>
              <a:t>stopped, </a:t>
            </a:r>
            <a:endParaRPr lang="en-US" sz="2400" dirty="0" smtClean="0">
              <a:solidFill>
                <a:srgbClr val="000000"/>
              </a:solidFill>
            </a:endParaRPr>
          </a:p>
          <a:p>
            <a:pPr marL="457200" lvl="0" indent="-457200">
              <a:spcBef>
                <a:spcPct val="20000"/>
              </a:spcBef>
              <a:buFont typeface="+mj-ea"/>
              <a:buAutoNum type="circleNumDbPlain"/>
            </a:pPr>
            <a:r>
              <a:rPr lang="en-US" sz="2400" dirty="0" smtClean="0">
                <a:solidFill>
                  <a:srgbClr val="000000"/>
                </a:solidFill>
              </a:rPr>
              <a:t>resumed</a:t>
            </a:r>
            <a:r>
              <a:rPr lang="en-US" sz="2400" dirty="0">
                <a:solidFill>
                  <a:srgbClr val="000000"/>
                </a:solidFill>
              </a:rPr>
              <a:t>, </a:t>
            </a:r>
            <a:endParaRPr lang="en-US" sz="2400" dirty="0" smtClean="0">
              <a:solidFill>
                <a:srgbClr val="000000"/>
              </a:solidFill>
            </a:endParaRPr>
          </a:p>
          <a:p>
            <a:pPr marL="457200" lvl="0" indent="-457200">
              <a:spcBef>
                <a:spcPct val="20000"/>
              </a:spcBef>
              <a:buFont typeface="+mj-ea"/>
              <a:buAutoNum type="circleNumDbPlain"/>
            </a:pPr>
            <a:r>
              <a:rPr lang="en-US" sz="2400" dirty="0" smtClean="0">
                <a:solidFill>
                  <a:srgbClr val="000000"/>
                </a:solidFill>
              </a:rPr>
              <a:t>or </a:t>
            </a:r>
            <a:r>
              <a:rPr lang="en-US" sz="2400" dirty="0">
                <a:solidFill>
                  <a:srgbClr val="000000"/>
                </a:solidFill>
              </a:rPr>
              <a:t>destroyed. </a:t>
            </a:r>
            <a:endParaRPr lang="en-US" sz="2400" dirty="0" smtClean="0">
              <a:solidFill>
                <a:srgbClr val="000000"/>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smtClean="0">
                <a:solidFill>
                  <a:prstClr val="black"/>
                </a:solidFill>
                <a:latin typeface="Arial" pitchFamily="34" charset="0"/>
                <a:cs typeface="Arial" pitchFamily="34" charset="0"/>
              </a:rPr>
              <a:t>Creating an Activity</a:t>
            </a:r>
            <a:endParaRPr kumimoji="0" lang="en-US" sz="3600" b="1" i="0" u="none" strike="noStrike" kern="0" cap="none" spc="0" normalizeH="0" baseline="0" noProof="0" dirty="0">
              <a:ln>
                <a:noFill/>
              </a:ln>
              <a:solidFill>
                <a:srgbClr val="4F81BD">
                  <a:lumMod val="50000"/>
                </a:srgbClr>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92</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60367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lvl="0" indent="-342900">
              <a:spcBef>
                <a:spcPct val="20000"/>
              </a:spcBef>
              <a:buBlip>
                <a:blip r:embed="rId4"/>
              </a:buBlip>
            </a:pPr>
            <a:r>
              <a:rPr lang="en-US" sz="2400" dirty="0">
                <a:solidFill>
                  <a:srgbClr val="000000"/>
                </a:solidFill>
              </a:rPr>
              <a:t>The most common way to define a layout using views is with an XML layout file saved in your application resources. </a:t>
            </a:r>
            <a:endParaRPr lang="en-US" sz="2400" dirty="0" smtClean="0">
              <a:solidFill>
                <a:srgbClr val="000000"/>
              </a:solidFill>
            </a:endParaRPr>
          </a:p>
          <a:p>
            <a:pPr marL="342900" lvl="0" indent="-342900">
              <a:spcBef>
                <a:spcPct val="20000"/>
              </a:spcBef>
              <a:buBlip>
                <a:blip r:embed="rId4"/>
              </a:buBlip>
            </a:pPr>
            <a:r>
              <a:rPr lang="en-US" sz="2400" dirty="0" smtClean="0">
                <a:solidFill>
                  <a:srgbClr val="000000"/>
                </a:solidFill>
              </a:rPr>
              <a:t>This </a:t>
            </a:r>
            <a:r>
              <a:rPr lang="en-US" sz="2400" dirty="0">
                <a:solidFill>
                  <a:srgbClr val="000000"/>
                </a:solidFill>
              </a:rPr>
              <a:t>way, you can maintain the design of your user interface separately from the source code that defines the activity's behavior. </a:t>
            </a:r>
            <a:endParaRPr lang="en-US" sz="2400" dirty="0" smtClean="0">
              <a:solidFill>
                <a:srgbClr val="000000"/>
              </a:solidFill>
            </a:endParaRPr>
          </a:p>
          <a:p>
            <a:pPr marL="342900" lvl="0" indent="-342900">
              <a:spcBef>
                <a:spcPct val="20000"/>
              </a:spcBef>
              <a:buBlip>
                <a:blip r:embed="rId4"/>
              </a:buBlip>
            </a:pPr>
            <a:r>
              <a:rPr lang="en-US" sz="2400" dirty="0" smtClean="0">
                <a:solidFill>
                  <a:srgbClr val="000000"/>
                </a:solidFill>
              </a:rPr>
              <a:t>You </a:t>
            </a:r>
            <a:r>
              <a:rPr lang="en-US" sz="2400" dirty="0">
                <a:solidFill>
                  <a:srgbClr val="000000"/>
                </a:solidFill>
              </a:rPr>
              <a:t>can set the layout as the UI for your activity with </a:t>
            </a:r>
            <a:r>
              <a:rPr lang="en-US" sz="2400" dirty="0" err="1">
                <a:solidFill>
                  <a:srgbClr val="000000"/>
                </a:solidFill>
              </a:rPr>
              <a:t>setContentView</a:t>
            </a:r>
            <a:r>
              <a:rPr lang="en-US" sz="2400" dirty="0">
                <a:solidFill>
                  <a:srgbClr val="000000"/>
                </a:solidFill>
              </a:rPr>
              <a:t>(), passing the resource ID for the layout</a:t>
            </a:r>
            <a:r>
              <a:rPr lang="en-US" sz="2400" dirty="0" smtClean="0">
                <a:solidFill>
                  <a:srgbClr val="000000"/>
                </a:solidFill>
              </a:rPr>
              <a:t>.</a:t>
            </a:r>
          </a:p>
          <a:p>
            <a:r>
              <a:rPr lang="en-US" sz="2000" dirty="0" smtClean="0"/>
              <a:t>.</a:t>
            </a:r>
            <a:endParaRPr lang="en-US" sz="2000" dirty="0"/>
          </a:p>
          <a:p>
            <a:pPr lvl="0">
              <a:spcBef>
                <a:spcPct val="20000"/>
              </a:spcBef>
            </a:pPr>
            <a:endParaRPr lang="en-US" sz="2000" dirty="0"/>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Implementing a user interface</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93</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611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dirty="0" smtClean="0">
                <a:solidFill>
                  <a:srgbClr val="000000"/>
                </a:solidFill>
              </a:rPr>
              <a:t>You </a:t>
            </a:r>
            <a:r>
              <a:rPr lang="en-US" sz="2400" dirty="0">
                <a:solidFill>
                  <a:srgbClr val="000000"/>
                </a:solidFill>
              </a:rPr>
              <a:t>must declare your activity in the manifest file in order for it to be accessible to the system. To declare your activity, open your manifest file and add an &lt;activity&gt; element as a child of the &lt;application&gt; element. For example:</a:t>
            </a:r>
          </a:p>
          <a:p>
            <a:pPr>
              <a:spcBef>
                <a:spcPct val="20000"/>
              </a:spcBef>
            </a:pPr>
            <a:r>
              <a:rPr lang="en-US" sz="2400" i="1" dirty="0">
                <a:solidFill>
                  <a:srgbClr val="000000"/>
                </a:solidFill>
              </a:rPr>
              <a:t>&lt;manifest ... &gt;</a:t>
            </a:r>
          </a:p>
          <a:p>
            <a:pPr>
              <a:spcBef>
                <a:spcPct val="20000"/>
              </a:spcBef>
            </a:pPr>
            <a:r>
              <a:rPr lang="en-US" sz="2400" i="1" dirty="0">
                <a:solidFill>
                  <a:srgbClr val="000000"/>
                </a:solidFill>
              </a:rPr>
              <a:t>  &lt;application ... &gt;</a:t>
            </a:r>
          </a:p>
          <a:p>
            <a:pPr>
              <a:spcBef>
                <a:spcPct val="20000"/>
              </a:spcBef>
            </a:pPr>
            <a:r>
              <a:rPr lang="en-US" sz="2400" i="1" dirty="0" smtClean="0">
                <a:solidFill>
                  <a:srgbClr val="000000"/>
                </a:solidFill>
              </a:rPr>
              <a:t> </a:t>
            </a:r>
            <a:r>
              <a:rPr lang="en-US" sz="2400" i="1" dirty="0">
                <a:solidFill>
                  <a:srgbClr val="000000"/>
                </a:solidFill>
              </a:rPr>
              <a:t>    &lt;activity </a:t>
            </a:r>
            <a:r>
              <a:rPr lang="en-US" sz="2400" i="1" dirty="0" err="1">
                <a:solidFill>
                  <a:srgbClr val="000000"/>
                </a:solidFill>
              </a:rPr>
              <a:t>android:name</a:t>
            </a:r>
            <a:r>
              <a:rPr lang="en-US" sz="2400" i="1" dirty="0">
                <a:solidFill>
                  <a:srgbClr val="000000"/>
                </a:solidFill>
              </a:rPr>
              <a:t>=".</a:t>
            </a:r>
            <a:r>
              <a:rPr lang="en-US" sz="2400" i="1" dirty="0" err="1">
                <a:solidFill>
                  <a:srgbClr val="000000"/>
                </a:solidFill>
              </a:rPr>
              <a:t>ExampleActivity</a:t>
            </a:r>
            <a:r>
              <a:rPr lang="en-US" sz="2400" i="1" dirty="0">
                <a:solidFill>
                  <a:srgbClr val="000000"/>
                </a:solidFill>
              </a:rPr>
              <a:t>" /&gt;</a:t>
            </a:r>
          </a:p>
          <a:p>
            <a:pPr>
              <a:spcBef>
                <a:spcPct val="20000"/>
              </a:spcBef>
            </a:pPr>
            <a:r>
              <a:rPr lang="en-US" sz="2400" i="1" dirty="0" smtClean="0">
                <a:solidFill>
                  <a:srgbClr val="000000"/>
                </a:solidFill>
              </a:rPr>
              <a:t> </a:t>
            </a:r>
            <a:r>
              <a:rPr lang="en-US" sz="2400" i="1" dirty="0">
                <a:solidFill>
                  <a:srgbClr val="000000"/>
                </a:solidFill>
              </a:rPr>
              <a:t>    ...</a:t>
            </a:r>
          </a:p>
          <a:p>
            <a:pPr>
              <a:spcBef>
                <a:spcPct val="20000"/>
              </a:spcBef>
            </a:pPr>
            <a:r>
              <a:rPr lang="en-US" sz="2400" i="1" dirty="0" smtClean="0">
                <a:solidFill>
                  <a:srgbClr val="000000"/>
                </a:solidFill>
              </a:rPr>
              <a:t> </a:t>
            </a:r>
            <a:r>
              <a:rPr lang="en-US" sz="2400" i="1" dirty="0">
                <a:solidFill>
                  <a:srgbClr val="000000"/>
                </a:solidFill>
              </a:rPr>
              <a:t>&lt;/application ... </a:t>
            </a:r>
            <a:r>
              <a:rPr lang="en-US" sz="2400" i="1" dirty="0" smtClean="0">
                <a:solidFill>
                  <a:srgbClr val="000000"/>
                </a:solidFill>
              </a:rPr>
              <a:t>&gt;</a:t>
            </a:r>
            <a:r>
              <a:rPr lang="en-US" sz="2400" i="1" dirty="0">
                <a:solidFill>
                  <a:srgbClr val="000000"/>
                </a:solidFill>
              </a:rPr>
              <a:t>  ...</a:t>
            </a:r>
          </a:p>
          <a:p>
            <a:pPr>
              <a:spcBef>
                <a:spcPct val="20000"/>
              </a:spcBef>
            </a:pPr>
            <a:r>
              <a:rPr lang="en-US" sz="2400" i="1" dirty="0">
                <a:solidFill>
                  <a:srgbClr val="000000"/>
                </a:solidFill>
              </a:rPr>
              <a:t>&lt;/manifest &gt;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Declaring the activity in the manifest</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94</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22180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dirty="0">
                <a:solidFill>
                  <a:prstClr val="black"/>
                </a:solidFill>
                <a:latin typeface="Arial"/>
              </a:rPr>
              <a:t>There are several other attributes that you can include in this element, to define properties such as the label for the activity, an icon for the activity, or a theme to style the activity's UI. </a:t>
            </a:r>
            <a:endParaRPr lang="en-US" sz="2400" dirty="0" smtClean="0">
              <a:solidFill>
                <a:prstClr val="black"/>
              </a:solidFill>
              <a:latin typeface="Arial"/>
            </a:endParaRPr>
          </a:p>
          <a:p>
            <a:pPr marL="342900" indent="-342900">
              <a:spcBef>
                <a:spcPct val="20000"/>
              </a:spcBef>
              <a:buBlip>
                <a:blip r:embed="rId4"/>
              </a:buBlip>
            </a:pPr>
            <a:endParaRPr lang="en-US" sz="2400" dirty="0">
              <a:solidFill>
                <a:prstClr val="black"/>
              </a:solidFill>
              <a:latin typeface="Arial"/>
            </a:endParaRPr>
          </a:p>
          <a:p>
            <a:pPr marL="342900" indent="-342900">
              <a:spcBef>
                <a:spcPct val="20000"/>
              </a:spcBef>
              <a:buBlip>
                <a:blip r:embed="rId4"/>
              </a:buBlip>
            </a:pPr>
            <a:r>
              <a:rPr lang="en-US" sz="2400" dirty="0" smtClean="0">
                <a:solidFill>
                  <a:prstClr val="black"/>
                </a:solidFill>
                <a:latin typeface="Arial"/>
              </a:rPr>
              <a:t>The </a:t>
            </a:r>
            <a:r>
              <a:rPr lang="en-US" sz="2400" dirty="0" err="1">
                <a:solidFill>
                  <a:prstClr val="black"/>
                </a:solidFill>
                <a:latin typeface="Arial"/>
              </a:rPr>
              <a:t>android:name</a:t>
            </a:r>
            <a:r>
              <a:rPr lang="en-US" sz="2400" dirty="0">
                <a:solidFill>
                  <a:prstClr val="black"/>
                </a:solidFill>
                <a:latin typeface="Arial"/>
              </a:rPr>
              <a:t> attribute is the only required attribute—it specifies the class name of the activity. </a:t>
            </a:r>
            <a:endParaRPr lang="en-US" sz="2400" dirty="0" smtClean="0">
              <a:solidFill>
                <a:prstClr val="black"/>
              </a:solidFill>
              <a:latin typeface="Arial"/>
            </a:endParaRPr>
          </a:p>
          <a:p>
            <a:pPr marL="342900" indent="-342900">
              <a:spcBef>
                <a:spcPct val="20000"/>
              </a:spcBef>
              <a:buBlip>
                <a:blip r:embed="rId4"/>
              </a:buBlip>
            </a:pPr>
            <a:endParaRPr lang="en-US" sz="2400" dirty="0">
              <a:solidFill>
                <a:prstClr val="black"/>
              </a:solidFill>
              <a:latin typeface="Arial"/>
            </a:endParaRPr>
          </a:p>
          <a:p>
            <a:pPr marL="342900" indent="-342900">
              <a:spcBef>
                <a:spcPct val="20000"/>
              </a:spcBef>
              <a:buBlip>
                <a:blip r:embed="rId4"/>
              </a:buBlip>
            </a:pPr>
            <a:r>
              <a:rPr lang="en-US" sz="2400" dirty="0" smtClean="0">
                <a:solidFill>
                  <a:prstClr val="black"/>
                </a:solidFill>
                <a:latin typeface="Arial"/>
              </a:rPr>
              <a:t>Once </a:t>
            </a:r>
            <a:r>
              <a:rPr lang="en-US" sz="2400" dirty="0">
                <a:solidFill>
                  <a:prstClr val="black"/>
                </a:solidFill>
                <a:latin typeface="Arial"/>
              </a:rPr>
              <a:t>you publish your application, you should not change this name, because if you do, you might break some functionality,</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Declaring the activity in the manifest</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95</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14266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dirty="0" smtClean="0">
                <a:solidFill>
                  <a:prstClr val="black"/>
                </a:solidFill>
              </a:rPr>
              <a:t>An </a:t>
            </a:r>
            <a:r>
              <a:rPr lang="en-US" sz="2400" dirty="0">
                <a:solidFill>
                  <a:prstClr val="black"/>
                </a:solidFill>
              </a:rPr>
              <a:t>&lt;activity&gt; element can also specify various intent filters—using the &lt;intent-filter&gt; element—in order to declare how other application components may activate it.</a:t>
            </a:r>
          </a:p>
          <a:p>
            <a:pPr marL="342900" indent="-342900">
              <a:spcBef>
                <a:spcPct val="20000"/>
              </a:spcBef>
              <a:buBlip>
                <a:blip r:embed="rId4"/>
              </a:buBlip>
            </a:pPr>
            <a:r>
              <a:rPr lang="en-US" sz="2400" dirty="0">
                <a:solidFill>
                  <a:prstClr val="black"/>
                </a:solidFill>
              </a:rPr>
              <a:t>When you create a new application using the Android SDK tools, the stub activity that's created for you automatically includes an intent filter that declares the activity responds to the "main" action and should be placed in the "launcher" category. </a:t>
            </a:r>
            <a:endParaRPr lang="en-US" sz="2400" dirty="0" smtClean="0">
              <a:solidFill>
                <a:prstClr val="black"/>
              </a:solidFill>
            </a:endParaRPr>
          </a:p>
          <a:p>
            <a:pPr marL="342900" indent="-342900">
              <a:spcBef>
                <a:spcPct val="20000"/>
              </a:spcBef>
              <a:buBlip>
                <a:blip r:embed="rId4"/>
              </a:buBlip>
            </a:pPr>
            <a:endParaRPr lang="en-US" sz="2400" dirty="0">
              <a:solidFill>
                <a:prstClr val="black"/>
              </a:solidFill>
            </a:endParaRPr>
          </a:p>
          <a:p>
            <a:pPr marL="342900" indent="-342900">
              <a:spcBef>
                <a:spcPct val="20000"/>
              </a:spcBef>
              <a:buBlip>
                <a:blip r:embed="rId4"/>
              </a:buBlip>
            </a:pPr>
            <a:r>
              <a:rPr lang="en-US" sz="2400" dirty="0" smtClean="0">
                <a:solidFill>
                  <a:prstClr val="black"/>
                </a:solidFill>
              </a:rPr>
              <a:t>The </a:t>
            </a:r>
            <a:r>
              <a:rPr lang="en-US" sz="2400" dirty="0">
                <a:solidFill>
                  <a:prstClr val="black"/>
                </a:solidFill>
              </a:rPr>
              <a:t>intent filter looks like this:</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Using intent filters</a:t>
            </a:r>
            <a:endParaRPr kumimoji="0" lang="en-US" sz="3600" b="1" i="0" u="none" strike="noStrike" kern="0" cap="none" spc="0" normalizeH="0" baseline="0" noProof="0" dirty="0">
              <a:ln>
                <a:noFill/>
              </a:ln>
              <a:solidFill>
                <a:srgbClr val="000000"/>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96</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1487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Bef>
                <a:spcPct val="20000"/>
              </a:spcBef>
            </a:pPr>
            <a:r>
              <a:rPr lang="en-US" sz="2400" b="1" i="1" dirty="0">
                <a:solidFill>
                  <a:prstClr val="black"/>
                </a:solidFill>
              </a:rPr>
              <a:t>&lt;activity </a:t>
            </a:r>
            <a:r>
              <a:rPr lang="en-US" sz="2400" b="1" i="1" dirty="0" err="1">
                <a:solidFill>
                  <a:prstClr val="black"/>
                </a:solidFill>
              </a:rPr>
              <a:t>android:name</a:t>
            </a:r>
            <a:r>
              <a:rPr lang="en-US" sz="2400" b="1" i="1" dirty="0">
                <a:solidFill>
                  <a:prstClr val="black"/>
                </a:solidFill>
              </a:rPr>
              <a:t>=".</a:t>
            </a:r>
            <a:r>
              <a:rPr lang="en-US" sz="2400" b="1" i="1" dirty="0" err="1">
                <a:solidFill>
                  <a:prstClr val="black"/>
                </a:solidFill>
              </a:rPr>
              <a:t>ExampleActivity</a:t>
            </a:r>
            <a:r>
              <a:rPr lang="en-US" sz="2400" b="1" i="1" dirty="0">
                <a:solidFill>
                  <a:prstClr val="black"/>
                </a:solidFill>
              </a:rPr>
              <a:t>" </a:t>
            </a:r>
            <a:r>
              <a:rPr lang="en-US" sz="2400" b="1" i="1" dirty="0" err="1">
                <a:solidFill>
                  <a:prstClr val="black"/>
                </a:solidFill>
              </a:rPr>
              <a:t>android:icon</a:t>
            </a:r>
            <a:r>
              <a:rPr lang="en-US" sz="2400" b="1" i="1" dirty="0">
                <a:solidFill>
                  <a:prstClr val="black"/>
                </a:solidFill>
              </a:rPr>
              <a:t>="@</a:t>
            </a:r>
            <a:r>
              <a:rPr lang="en-US" sz="2400" b="1" i="1" dirty="0" err="1">
                <a:solidFill>
                  <a:prstClr val="black"/>
                </a:solidFill>
              </a:rPr>
              <a:t>drawable</a:t>
            </a:r>
            <a:r>
              <a:rPr lang="en-US" sz="2400" b="1" i="1" dirty="0">
                <a:solidFill>
                  <a:prstClr val="black"/>
                </a:solidFill>
              </a:rPr>
              <a:t>/</a:t>
            </a:r>
            <a:r>
              <a:rPr lang="en-US" sz="2400" b="1" i="1" dirty="0" err="1">
                <a:solidFill>
                  <a:prstClr val="black"/>
                </a:solidFill>
              </a:rPr>
              <a:t>app_icon</a:t>
            </a:r>
            <a:r>
              <a:rPr lang="en-US" sz="2400" b="1" i="1" dirty="0">
                <a:solidFill>
                  <a:prstClr val="black"/>
                </a:solidFill>
              </a:rPr>
              <a:t>"&gt;</a:t>
            </a:r>
          </a:p>
          <a:p>
            <a:pPr>
              <a:spcBef>
                <a:spcPct val="20000"/>
              </a:spcBef>
            </a:pPr>
            <a:r>
              <a:rPr lang="en-US" sz="2400" b="1" i="1" dirty="0">
                <a:solidFill>
                  <a:prstClr val="black"/>
                </a:solidFill>
              </a:rPr>
              <a:t> </a:t>
            </a:r>
            <a:r>
              <a:rPr lang="en-US" sz="2400" b="1" i="1" dirty="0">
                <a:solidFill>
                  <a:srgbClr val="FF0000"/>
                </a:solidFill>
              </a:rPr>
              <a:t>   &lt;intent-filter&gt;</a:t>
            </a:r>
          </a:p>
          <a:p>
            <a:pPr>
              <a:spcBef>
                <a:spcPct val="20000"/>
              </a:spcBef>
            </a:pPr>
            <a:r>
              <a:rPr lang="en-US" sz="2400" b="1" i="1" dirty="0">
                <a:solidFill>
                  <a:srgbClr val="FF0000"/>
                </a:solidFill>
              </a:rPr>
              <a:t>        &lt;action </a:t>
            </a:r>
            <a:r>
              <a:rPr lang="en-US" sz="2400" b="1" i="1" dirty="0" err="1">
                <a:solidFill>
                  <a:srgbClr val="FF0000"/>
                </a:solidFill>
              </a:rPr>
              <a:t>android:name</a:t>
            </a:r>
            <a:r>
              <a:rPr lang="en-US" sz="2400" b="1" i="1" dirty="0">
                <a:solidFill>
                  <a:srgbClr val="FF0000"/>
                </a:solidFill>
              </a:rPr>
              <a:t>="</a:t>
            </a:r>
            <a:r>
              <a:rPr lang="en-US" sz="2400" b="1" i="1" dirty="0" err="1">
                <a:solidFill>
                  <a:srgbClr val="FF0000"/>
                </a:solidFill>
              </a:rPr>
              <a:t>android.intent.action.MAIN</a:t>
            </a:r>
            <a:r>
              <a:rPr lang="en-US" sz="2400" b="1" i="1" dirty="0">
                <a:solidFill>
                  <a:srgbClr val="FF0000"/>
                </a:solidFill>
              </a:rPr>
              <a:t>" /&gt;</a:t>
            </a:r>
          </a:p>
          <a:p>
            <a:pPr>
              <a:spcBef>
                <a:spcPct val="20000"/>
              </a:spcBef>
            </a:pPr>
            <a:r>
              <a:rPr lang="en-US" sz="2400" b="1" i="1" dirty="0">
                <a:solidFill>
                  <a:srgbClr val="FF0000"/>
                </a:solidFill>
              </a:rPr>
              <a:t>        &lt;category </a:t>
            </a:r>
            <a:r>
              <a:rPr lang="en-US" sz="2400" b="1" i="1" dirty="0" err="1">
                <a:solidFill>
                  <a:srgbClr val="FF0000"/>
                </a:solidFill>
              </a:rPr>
              <a:t>android:name</a:t>
            </a:r>
            <a:r>
              <a:rPr lang="en-US" sz="2400" b="1" i="1" dirty="0">
                <a:solidFill>
                  <a:srgbClr val="FF0000"/>
                </a:solidFill>
              </a:rPr>
              <a:t>="</a:t>
            </a:r>
            <a:r>
              <a:rPr lang="en-US" sz="2400" b="1" i="1" dirty="0" err="1">
                <a:solidFill>
                  <a:srgbClr val="FF0000"/>
                </a:solidFill>
              </a:rPr>
              <a:t>android.intent.category.LAUNCHER</a:t>
            </a:r>
            <a:r>
              <a:rPr lang="en-US" sz="2400" b="1" i="1" dirty="0">
                <a:solidFill>
                  <a:srgbClr val="FF0000"/>
                </a:solidFill>
              </a:rPr>
              <a:t>" /&gt;</a:t>
            </a:r>
          </a:p>
          <a:p>
            <a:pPr>
              <a:spcBef>
                <a:spcPct val="20000"/>
              </a:spcBef>
            </a:pPr>
            <a:r>
              <a:rPr lang="en-US" sz="2400" b="1" i="1" dirty="0">
                <a:solidFill>
                  <a:srgbClr val="FF0000"/>
                </a:solidFill>
              </a:rPr>
              <a:t>    &lt;/intent-filter&gt;</a:t>
            </a:r>
          </a:p>
          <a:p>
            <a:pPr>
              <a:spcBef>
                <a:spcPct val="20000"/>
              </a:spcBef>
            </a:pPr>
            <a:r>
              <a:rPr lang="en-US" sz="2400" b="1" i="1" dirty="0">
                <a:solidFill>
                  <a:prstClr val="black"/>
                </a:solidFill>
              </a:rPr>
              <a:t>&lt;/activity&gt;</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Declaring the activity in the manifes</a:t>
            </a:r>
            <a:r>
              <a:rPr lang="en-US" sz="3600" b="1" dirty="0">
                <a:solidFill>
                  <a:srgbClr val="1F497D"/>
                </a:solidFill>
              </a:rPr>
              <a:t>t</a:t>
            </a:r>
            <a:endParaRPr kumimoji="0" lang="en-US" sz="3600" b="1" i="0" u="none" strike="noStrike" kern="0" cap="none" spc="0" normalizeH="0" baseline="0" noProof="0" dirty="0">
              <a:ln>
                <a:noFill/>
              </a:ln>
              <a:solidFill>
                <a:srgbClr val="1F497D"/>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97</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1487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dirty="0">
                <a:solidFill>
                  <a:prstClr val="black"/>
                </a:solidFill>
              </a:rPr>
              <a:t>The &lt;action&gt; element specifies that this is the "main" entry point to the application</a:t>
            </a:r>
            <a:r>
              <a:rPr lang="en-US" sz="2400" dirty="0" smtClean="0">
                <a:solidFill>
                  <a:prstClr val="black"/>
                </a:solidFill>
              </a:rPr>
              <a:t>.</a:t>
            </a:r>
          </a:p>
          <a:p>
            <a:pPr marL="342900" indent="-342900">
              <a:spcBef>
                <a:spcPct val="20000"/>
              </a:spcBef>
              <a:buBlip>
                <a:blip r:embed="rId4"/>
              </a:buBlip>
            </a:pPr>
            <a:r>
              <a:rPr lang="en-US" sz="2400" dirty="0" smtClean="0">
                <a:solidFill>
                  <a:prstClr val="black"/>
                </a:solidFill>
              </a:rPr>
              <a:t> </a:t>
            </a:r>
            <a:r>
              <a:rPr lang="en-US" sz="2400" dirty="0">
                <a:solidFill>
                  <a:prstClr val="black"/>
                </a:solidFill>
              </a:rPr>
              <a:t>The &lt;category&gt; element specifies that this activity should be listed in the system's application launcher (to allow users to launch this activity)</a:t>
            </a:r>
            <a:r>
              <a:rPr lang="en-US" sz="2400" dirty="0" smtClean="0">
                <a:solidFill>
                  <a:prstClr val="black"/>
                </a:solidFill>
              </a:rPr>
              <a:t>.</a:t>
            </a:r>
            <a:r>
              <a:rPr lang="en-US" sz="2400" dirty="0">
                <a:solidFill>
                  <a:prstClr val="black"/>
                </a:solidFill>
              </a:rPr>
              <a:t> </a:t>
            </a:r>
          </a:p>
          <a:p>
            <a:pPr marL="342900" indent="-342900">
              <a:spcBef>
                <a:spcPct val="20000"/>
              </a:spcBef>
              <a:buBlip>
                <a:blip r:embed="rId4"/>
              </a:buBlip>
            </a:pPr>
            <a:r>
              <a:rPr lang="en-US" sz="2400" dirty="0">
                <a:solidFill>
                  <a:prstClr val="black"/>
                </a:solidFill>
              </a:rPr>
              <a:t>If you intend for your application to be self-contained and not allow other applications to activate its activities, then you don't need any other intent filters</a:t>
            </a:r>
            <a:r>
              <a:rPr lang="en-US" sz="2400" dirty="0" smtClean="0">
                <a:solidFill>
                  <a:prstClr val="black"/>
                </a:solidFill>
              </a:rPr>
              <a:t>.</a:t>
            </a:r>
          </a:p>
          <a:p>
            <a:pPr marL="342900" indent="-342900">
              <a:spcBef>
                <a:spcPct val="20000"/>
              </a:spcBef>
              <a:buBlip>
                <a:blip r:embed="rId4"/>
              </a:buBlip>
            </a:pPr>
            <a:r>
              <a:rPr lang="en-US" sz="2400" dirty="0" smtClean="0">
                <a:solidFill>
                  <a:prstClr val="black"/>
                </a:solidFill>
              </a:rPr>
              <a:t> </a:t>
            </a:r>
            <a:r>
              <a:rPr lang="en-US" sz="2400" dirty="0">
                <a:solidFill>
                  <a:prstClr val="black"/>
                </a:solidFill>
              </a:rPr>
              <a:t>Only one activity should have the "main" action and "launcher" category, as in the previous example. </a:t>
            </a: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Using intent </a:t>
            </a:r>
            <a:r>
              <a:rPr lang="en-US" sz="3600" b="1" dirty="0" smtClean="0">
                <a:solidFill>
                  <a:srgbClr val="000000"/>
                </a:solidFill>
                <a:latin typeface="Arial"/>
                <a:cs typeface="Arial"/>
              </a:rPr>
              <a:t>filters</a:t>
            </a:r>
            <a:endParaRPr kumimoji="0" lang="en-US" sz="3600" b="1" i="0" u="none" strike="noStrike" kern="0" cap="none" spc="0" normalizeH="0" baseline="0" noProof="0" dirty="0">
              <a:ln>
                <a:noFill/>
              </a:ln>
              <a:solidFill>
                <a:schemeClr val="bg1"/>
              </a:solidFill>
              <a:effectLst/>
              <a:uLnTx/>
              <a:uFillTx/>
              <a:latin typeface="Arial"/>
              <a:cs typeface="Arial"/>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98</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17654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95534"/>
            <a:ext cx="457200" cy="6179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3" name="Rectangle 2"/>
          <p:cNvSpPr/>
          <p:nvPr/>
        </p:nvSpPr>
        <p:spPr>
          <a:xfrm>
            <a:off x="304800" y="5956042"/>
            <a:ext cx="9144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4" name="Rectangle 3"/>
          <p:cNvSpPr/>
          <p:nvPr/>
        </p:nvSpPr>
        <p:spPr>
          <a:xfrm>
            <a:off x="-69012" y="6148100"/>
            <a:ext cx="9213012" cy="73084"/>
          </a:xfrm>
          <a:prstGeom prst="rect">
            <a:avLst/>
          </a:prstGeom>
          <a:solidFill>
            <a:schemeClr val="bg2"/>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pic>
        <p:nvPicPr>
          <p:cNvPr id="1051" name="Picture 27"/>
          <p:cNvPicPr>
            <a:picLocks noChangeAspect="1" noChangeArrowheads="1"/>
          </p:cNvPicPr>
          <p:nvPr/>
        </p:nvPicPr>
        <p:blipFill rotWithShape="1">
          <a:blip r:embed="rId3">
            <a:extLst>
              <a:ext uri="{28A0092B-C50C-407E-A947-70E740481C1C}">
                <a14:useLocalDpi xmlns:a14="http://schemas.microsoft.com/office/drawing/2010/main" val="0"/>
              </a:ext>
            </a:extLst>
          </a:blip>
          <a:srcRect t="14055"/>
          <a:stretch/>
        </p:blipFill>
        <p:spPr bwMode="auto">
          <a:xfrm>
            <a:off x="3037050" y="6287171"/>
            <a:ext cx="3000886" cy="57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636054" y="310055"/>
            <a:ext cx="7802880" cy="1066800"/>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solidFill>
                  <a:prstClr val="white"/>
                </a:solidFill>
              </a:rPr>
              <a:t>May &amp; June 2012 Recruiting Plan</a:t>
            </a:r>
            <a:endParaRPr lang="en-US" b="1" dirty="0">
              <a:solidFill>
                <a:prstClr val="white"/>
              </a:solidFill>
            </a:endParaRPr>
          </a:p>
        </p:txBody>
      </p:sp>
      <p:sp>
        <p:nvSpPr>
          <p:cNvPr id="10" name="Content Placeholder 1"/>
          <p:cNvSpPr txBox="1">
            <a:spLocks/>
          </p:cNvSpPr>
          <p:nvPr/>
        </p:nvSpPr>
        <p:spPr bwMode="auto">
          <a:xfrm>
            <a:off x="655320" y="1231642"/>
            <a:ext cx="746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9728" indent="0" algn="ctr">
              <a:spcBef>
                <a:spcPts val="1200"/>
              </a:spcBef>
              <a:buFont typeface="Arial" charset="0"/>
              <a:buNone/>
            </a:pPr>
            <a:endParaRPr lang="en-US" sz="1800" dirty="0" smtClean="0">
              <a:solidFill>
                <a:prstClr val="white"/>
              </a:solidFill>
            </a:endParaRP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Recruit 70 “Best Fit” Consulting Employees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a Marketing team dedicated to recruiting</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Formalize training program for new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Build out fully functioning offshore recruiting team</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Implement call quality feedback loops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Coach and Mentor recruiters</a:t>
            </a:r>
          </a:p>
          <a:p>
            <a:pPr marL="457200" indent="-457200">
              <a:lnSpc>
                <a:spcPct val="110000"/>
              </a:lnSpc>
              <a:spcBef>
                <a:spcPts val="0"/>
              </a:spcBef>
              <a:spcAft>
                <a:spcPts val="800"/>
              </a:spcAft>
              <a:buFont typeface="Arial" pitchFamily="34" charset="0"/>
              <a:buChar char="•"/>
            </a:pPr>
            <a:r>
              <a:rPr lang="en-US" sz="2800" dirty="0" smtClean="0">
                <a:solidFill>
                  <a:prstClr val="white"/>
                </a:solidFill>
              </a:rPr>
              <a:t>Improve daily efficiency for recruiting team</a:t>
            </a:r>
          </a:p>
        </p:txBody>
      </p:sp>
      <p:sp>
        <p:nvSpPr>
          <p:cNvPr id="9" name="Footer Placeholder 4"/>
          <p:cNvSpPr txBox="1">
            <a:spLocks/>
          </p:cNvSpPr>
          <p:nvPr/>
        </p:nvSpPr>
        <p:spPr>
          <a:xfrm>
            <a:off x="-97915" y="6500353"/>
            <a:ext cx="3959225" cy="1444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smtClean="0"/>
              <a:t> </a:t>
            </a:r>
            <a:r>
              <a:rPr lang="en-AU" sz="1000" dirty="0" smtClean="0">
                <a:latin typeface="Arial" pitchFamily="34" charset="0"/>
                <a:cs typeface="Arial" pitchFamily="34" charset="0"/>
              </a:rPr>
              <a:t>© 2014 Unbounded Solutions</a:t>
            </a:r>
            <a:endParaRPr lang="en-AU" sz="1000" dirty="0">
              <a:latin typeface="Arial" pitchFamily="34" charset="0"/>
              <a:cs typeface="Arial" pitchFamily="34" charset="0"/>
            </a:endParaRPr>
          </a:p>
        </p:txBody>
      </p:sp>
      <p:sp>
        <p:nvSpPr>
          <p:cNvPr id="11" name="Rounded Rectangle 10"/>
          <p:cNvSpPr/>
          <p:nvPr/>
        </p:nvSpPr>
        <p:spPr>
          <a:xfrm>
            <a:off x="266700" y="1231642"/>
            <a:ext cx="8610600" cy="4724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342900" indent="-342900">
              <a:spcBef>
                <a:spcPct val="20000"/>
              </a:spcBef>
              <a:buBlip>
                <a:blip r:embed="rId4"/>
              </a:buBlip>
            </a:pPr>
            <a:r>
              <a:rPr lang="en-US" sz="2400" dirty="0" smtClean="0">
                <a:solidFill>
                  <a:srgbClr val="000000"/>
                </a:solidFill>
              </a:rPr>
              <a:t>You </a:t>
            </a:r>
            <a:r>
              <a:rPr lang="en-US" sz="2400" dirty="0">
                <a:solidFill>
                  <a:srgbClr val="000000"/>
                </a:solidFill>
              </a:rPr>
              <a:t>can start another activity by calling </a:t>
            </a:r>
            <a:r>
              <a:rPr lang="en-US" sz="2400" dirty="0" err="1">
                <a:solidFill>
                  <a:srgbClr val="000000"/>
                </a:solidFill>
              </a:rPr>
              <a:t>startActivity</a:t>
            </a:r>
            <a:r>
              <a:rPr lang="en-US" sz="2400" dirty="0">
                <a:solidFill>
                  <a:srgbClr val="000000"/>
                </a:solidFill>
              </a:rPr>
              <a:t>(), passing it an Intent that describes the activity you want to start. The intent specifies either the exact activity you want to start or describes the type of action you want to </a:t>
            </a:r>
            <a:r>
              <a:rPr lang="en-US" sz="2400" dirty="0" smtClean="0">
                <a:solidFill>
                  <a:srgbClr val="000000"/>
                </a:solidFill>
              </a:rPr>
              <a:t>perform</a:t>
            </a:r>
          </a:p>
          <a:p>
            <a:pPr marL="342900" indent="-342900">
              <a:spcBef>
                <a:spcPct val="20000"/>
              </a:spcBef>
              <a:buBlip>
                <a:blip r:embed="rId4"/>
              </a:buBlip>
            </a:pPr>
            <a:endParaRPr lang="en-US" sz="2400" b="1" dirty="0">
              <a:solidFill>
                <a:srgbClr val="000000"/>
              </a:solidFill>
            </a:endParaRPr>
          </a:p>
          <a:p>
            <a:r>
              <a:rPr lang="en-US" sz="2400" i="1" dirty="0">
                <a:solidFill>
                  <a:srgbClr val="000000"/>
                </a:solidFill>
              </a:rPr>
              <a:t>Intent </a:t>
            </a:r>
            <a:r>
              <a:rPr lang="en-US" sz="2400" i="1" dirty="0" smtClean="0">
                <a:solidFill>
                  <a:srgbClr val="000000"/>
                </a:solidFill>
              </a:rPr>
              <a:t>intent  </a:t>
            </a:r>
            <a:r>
              <a:rPr lang="en-US" sz="2400" i="1" dirty="0">
                <a:solidFill>
                  <a:srgbClr val="000000"/>
                </a:solidFill>
              </a:rPr>
              <a:t>= </a:t>
            </a:r>
            <a:r>
              <a:rPr lang="en-US" sz="2400" i="1" dirty="0" smtClean="0">
                <a:solidFill>
                  <a:srgbClr val="000000"/>
                </a:solidFill>
              </a:rPr>
              <a:t> new </a:t>
            </a:r>
            <a:r>
              <a:rPr lang="en-US" sz="2400" i="1" dirty="0">
                <a:solidFill>
                  <a:srgbClr val="000000"/>
                </a:solidFill>
              </a:rPr>
              <a:t>Intent(this, </a:t>
            </a:r>
            <a:r>
              <a:rPr lang="en-US" sz="2400" i="1" dirty="0" err="1">
                <a:solidFill>
                  <a:srgbClr val="000000"/>
                </a:solidFill>
              </a:rPr>
              <a:t>SignInActivity.class</a:t>
            </a:r>
            <a:r>
              <a:rPr lang="en-US" sz="2400" i="1" dirty="0">
                <a:solidFill>
                  <a:srgbClr val="000000"/>
                </a:solidFill>
              </a:rPr>
              <a:t>);</a:t>
            </a:r>
          </a:p>
          <a:p>
            <a:r>
              <a:rPr lang="hu-HU" sz="2400" i="1" dirty="0">
                <a:solidFill>
                  <a:srgbClr val="000000"/>
                </a:solidFill>
              </a:rPr>
              <a:t>startActivity(intent);</a:t>
            </a:r>
            <a:endParaRPr lang="en-US" sz="2400" b="1" i="1" dirty="0">
              <a:solidFill>
                <a:srgbClr val="000000"/>
              </a:solidFill>
            </a:endParaRPr>
          </a:p>
        </p:txBody>
      </p:sp>
      <p:sp>
        <p:nvSpPr>
          <p:cNvPr id="13" name="Rounded Rectangle 12"/>
          <p:cNvSpPr/>
          <p:nvPr/>
        </p:nvSpPr>
        <p:spPr>
          <a:xfrm>
            <a:off x="266701" y="228600"/>
            <a:ext cx="8610599" cy="762000"/>
          </a:xfrm>
          <a:prstGeom prst="roundRect">
            <a:avLst/>
          </a:prstGeom>
          <a:solidFill>
            <a:srgbClr val="4F81BD">
              <a:lumMod val="20000"/>
              <a:lumOff val="80000"/>
            </a:srgbClr>
          </a:solidFill>
          <a:ln w="25400" cap="flat" cmpd="sng" algn="ctr">
            <a:solidFill>
              <a:srgbClr val="4F81BD">
                <a:shade val="50000"/>
              </a:srgbClr>
            </a:solidFill>
            <a:prstDash val="solid"/>
          </a:ln>
          <a:effectLst/>
        </p:spPr>
        <p:txBody>
          <a:bodyPr anchor="ctr"/>
          <a:lstStyle/>
          <a:p>
            <a:pPr lvl="0" algn="ctr">
              <a:defRPr/>
            </a:pPr>
            <a:r>
              <a:rPr lang="en-US" sz="3600" b="1" dirty="0">
                <a:solidFill>
                  <a:srgbClr val="000000"/>
                </a:solidFill>
                <a:latin typeface="Arial"/>
                <a:cs typeface="Arial"/>
              </a:rPr>
              <a:t>Starting an A</a:t>
            </a:r>
            <a:r>
              <a:rPr lang="en-US" sz="3600" b="1" dirty="0">
                <a:solidFill>
                  <a:srgbClr val="000000"/>
                </a:solidFill>
              </a:rPr>
              <a:t>ctivity</a:t>
            </a:r>
            <a:endParaRPr kumimoji="0" lang="en-US" sz="3600" b="1" i="0" u="none" strike="noStrike" kern="0" cap="none" spc="0" normalizeH="0" baseline="0" noProof="0" dirty="0">
              <a:ln>
                <a:noFill/>
              </a:ln>
              <a:solidFill>
                <a:srgbClr val="000000"/>
              </a:solidFill>
              <a:effectLst/>
              <a:uLnTx/>
              <a:uFillTx/>
              <a:latin typeface="Calibri"/>
            </a:endParaRPr>
          </a:p>
        </p:txBody>
      </p:sp>
      <p:sp>
        <p:nvSpPr>
          <p:cNvPr id="29" name="Slide Number Placeholder 4"/>
          <p:cNvSpPr txBox="1">
            <a:spLocks/>
          </p:cNvSpPr>
          <p:nvPr/>
        </p:nvSpPr>
        <p:spPr>
          <a:xfrm>
            <a:off x="6980183" y="662940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36D42F38-8080-4330-A16E-7F1EBC86E9ED}" type="slidenum">
              <a:rPr lang="en-US" sz="1000" smtClean="0">
                <a:latin typeface="Arial" pitchFamily="34" charset="0"/>
                <a:cs typeface="Arial" pitchFamily="34" charset="0"/>
              </a:rPr>
              <a:pPr algn="r"/>
              <a:t>99</a:t>
            </a:fld>
            <a:endParaRPr lang="en-US" sz="1000" dirty="0">
              <a:latin typeface="Arial" pitchFamily="34" charset="0"/>
              <a:cs typeface="Arial" pitchFamily="34" charset="0"/>
            </a:endParaRPr>
          </a:p>
        </p:txBody>
      </p:sp>
      <p:sp>
        <p:nvSpPr>
          <p:cNvPr id="12" name="Rectangle 11"/>
          <p:cNvSpPr/>
          <p:nvPr/>
        </p:nvSpPr>
        <p:spPr>
          <a:xfrm>
            <a:off x="-125187" y="6172200"/>
            <a:ext cx="92964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48001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Unbounded Solution PPT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13884</TotalTime>
  <Words>9390</Words>
  <Application>Microsoft Macintosh PowerPoint</Application>
  <PresentationFormat>On-screen Show (4:3)</PresentationFormat>
  <Paragraphs>1691</Paragraphs>
  <Slides>126</Slides>
  <Notes>122</Notes>
  <HiddenSlides>0</HiddenSlides>
  <MMClips>0</MMClips>
  <ScaleCrop>false</ScaleCrop>
  <HeadingPairs>
    <vt:vector size="4" baseType="variant">
      <vt:variant>
        <vt:lpstr>Theme</vt:lpstr>
      </vt:variant>
      <vt:variant>
        <vt:i4>2</vt:i4>
      </vt:variant>
      <vt:variant>
        <vt:lpstr>Slide Titles</vt:lpstr>
      </vt:variant>
      <vt:variant>
        <vt:i4>126</vt:i4>
      </vt:variant>
    </vt:vector>
  </HeadingPairs>
  <TitlesOfParts>
    <vt:vector size="128" baseType="lpstr">
      <vt:lpstr>Unbounded Solution PPT Template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gesban</dc:creator>
  <cp:lastModifiedBy>Kalpesh Sevak</cp:lastModifiedBy>
  <cp:revision>423</cp:revision>
  <cp:lastPrinted>2012-07-31T17:59:23Z</cp:lastPrinted>
  <dcterms:created xsi:type="dcterms:W3CDTF">2012-07-31T17:07:37Z</dcterms:created>
  <dcterms:modified xsi:type="dcterms:W3CDTF">2015-07-25T19:27:47Z</dcterms:modified>
</cp:coreProperties>
</file>